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1"/>
  </p:notesMasterIdLst>
  <p:sldIdLst>
    <p:sldId id="306" r:id="rId2"/>
    <p:sldId id="256" r:id="rId3"/>
    <p:sldId id="257" r:id="rId4"/>
    <p:sldId id="259" r:id="rId5"/>
    <p:sldId id="261" r:id="rId6"/>
    <p:sldId id="264" r:id="rId7"/>
    <p:sldId id="265" r:id="rId8"/>
    <p:sldId id="266" r:id="rId9"/>
    <p:sldId id="267" r:id="rId10"/>
    <p:sldId id="268" r:id="rId11"/>
    <p:sldId id="269" r:id="rId12"/>
    <p:sldId id="305" r:id="rId13"/>
    <p:sldId id="270" r:id="rId14"/>
    <p:sldId id="271" r:id="rId15"/>
    <p:sldId id="272" r:id="rId16"/>
    <p:sldId id="273" r:id="rId17"/>
    <p:sldId id="274" r:id="rId18"/>
    <p:sldId id="275" r:id="rId19"/>
    <p:sldId id="276" r:id="rId20"/>
    <p:sldId id="277" r:id="rId21"/>
    <p:sldId id="278" r:id="rId22"/>
    <p:sldId id="279" r:id="rId23"/>
    <p:sldId id="281" r:id="rId24"/>
    <p:sldId id="282" r:id="rId25"/>
    <p:sldId id="283" r:id="rId26"/>
    <p:sldId id="285" r:id="rId27"/>
    <p:sldId id="286" r:id="rId28"/>
    <p:sldId id="291" r:id="rId29"/>
    <p:sldId id="287" r:id="rId30"/>
    <p:sldId id="288" r:id="rId31"/>
    <p:sldId id="289" r:id="rId32"/>
    <p:sldId id="290" r:id="rId33"/>
    <p:sldId id="284" r:id="rId34"/>
    <p:sldId id="295" r:id="rId35"/>
    <p:sldId id="293" r:id="rId36"/>
    <p:sldId id="294" r:id="rId37"/>
    <p:sldId id="296" r:id="rId38"/>
    <p:sldId id="297" r:id="rId39"/>
    <p:sldId id="298" r:id="rId40"/>
    <p:sldId id="299" r:id="rId41"/>
    <p:sldId id="300" r:id="rId42"/>
    <p:sldId id="302" r:id="rId43"/>
    <p:sldId id="301" r:id="rId44"/>
    <p:sldId id="304" r:id="rId45"/>
    <p:sldId id="307" r:id="rId46"/>
    <p:sldId id="303" r:id="rId47"/>
    <p:sldId id="308" r:id="rId48"/>
    <p:sldId id="309" r:id="rId49"/>
    <p:sldId id="310"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2" d="100"/>
          <a:sy n="112" d="100"/>
        </p:scale>
        <p:origin x="55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ihadur Rahman" userId="529e8ec8af914e8e" providerId="LiveId" clId="{9A99D534-6E17-4806-A334-4F07F25B004B}"/>
    <pc:docChg chg="custSel addSld delSld modSld sldOrd">
      <pc:chgData name="Zihadur Rahman" userId="529e8ec8af914e8e" providerId="LiveId" clId="{9A99D534-6E17-4806-A334-4F07F25B004B}" dt="2025-05-05T09:45:52.694" v="123" actId="14100"/>
      <pc:docMkLst>
        <pc:docMk/>
      </pc:docMkLst>
      <pc:sldChg chg="addSp delSp modSp mod">
        <pc:chgData name="Zihadur Rahman" userId="529e8ec8af914e8e" providerId="LiveId" clId="{9A99D534-6E17-4806-A334-4F07F25B004B}" dt="2025-05-05T09:35:45.994" v="27"/>
        <pc:sldMkLst>
          <pc:docMk/>
          <pc:sldMk cId="814774935" sldId="256"/>
        </pc:sldMkLst>
        <pc:spChg chg="del">
          <ac:chgData name="Zihadur Rahman" userId="529e8ec8af914e8e" providerId="LiveId" clId="{9A99D534-6E17-4806-A334-4F07F25B004B}" dt="2025-05-05T09:34:14.080" v="25" actId="478"/>
          <ac:spMkLst>
            <pc:docMk/>
            <pc:sldMk cId="814774935" sldId="256"/>
            <ac:spMk id="3" creationId="{00000000-0000-0000-0000-000000000000}"/>
          </ac:spMkLst>
        </pc:spChg>
        <pc:spChg chg="add del mod">
          <ac:chgData name="Zihadur Rahman" userId="529e8ec8af914e8e" providerId="LiveId" clId="{9A99D534-6E17-4806-A334-4F07F25B004B}" dt="2025-05-05T09:34:17.514" v="26" actId="478"/>
          <ac:spMkLst>
            <pc:docMk/>
            <pc:sldMk cId="814774935" sldId="256"/>
            <ac:spMk id="6" creationId="{DAA7E072-44E2-F095-56FC-FFD7E4FFB36F}"/>
          </ac:spMkLst>
        </pc:spChg>
        <pc:picChg chg="add">
          <ac:chgData name="Zihadur Rahman" userId="529e8ec8af914e8e" providerId="LiveId" clId="{9A99D534-6E17-4806-A334-4F07F25B004B}" dt="2025-05-05T09:35:45.994" v="27"/>
          <ac:picMkLst>
            <pc:docMk/>
            <pc:sldMk cId="814774935" sldId="256"/>
            <ac:picMk id="7" creationId="{1B9735C9-CAF5-686A-8186-383CEF2E6B1D}"/>
          </ac:picMkLst>
        </pc:picChg>
      </pc:sldChg>
      <pc:sldChg chg="addSp delSp modSp add mod ord setBg delDesignElem">
        <pc:chgData name="Zihadur Rahman" userId="529e8ec8af914e8e" providerId="LiveId" clId="{9A99D534-6E17-4806-A334-4F07F25B004B}" dt="2025-05-05T09:38:13.583" v="62" actId="403"/>
        <pc:sldMkLst>
          <pc:docMk/>
          <pc:sldMk cId="109857222" sldId="306"/>
        </pc:sldMkLst>
        <pc:spChg chg="del mod">
          <ac:chgData name="Zihadur Rahman" userId="529e8ec8af914e8e" providerId="LiveId" clId="{9A99D534-6E17-4806-A334-4F07F25B004B}" dt="2025-05-05T09:36:50.895" v="42" actId="21"/>
          <ac:spMkLst>
            <pc:docMk/>
            <pc:sldMk cId="109857222" sldId="306"/>
            <ac:spMk id="2" creationId="{00000000-0000-0000-0000-000000000000}"/>
          </ac:spMkLst>
        </pc:spChg>
        <pc:spChg chg="del mod">
          <ac:chgData name="Zihadur Rahman" userId="529e8ec8af914e8e" providerId="LiveId" clId="{9A99D534-6E17-4806-A334-4F07F25B004B}" dt="2025-05-05T09:36:47.941" v="41" actId="478"/>
          <ac:spMkLst>
            <pc:docMk/>
            <pc:sldMk cId="109857222" sldId="306"/>
            <ac:spMk id="3" creationId="{00000000-0000-0000-0000-000000000000}"/>
          </ac:spMkLst>
        </pc:spChg>
        <pc:spChg chg="add del mod">
          <ac:chgData name="Zihadur Rahman" userId="529e8ec8af914e8e" providerId="LiveId" clId="{9A99D534-6E17-4806-A334-4F07F25B004B}" dt="2025-05-05T09:37:01.624" v="45"/>
          <ac:spMkLst>
            <pc:docMk/>
            <pc:sldMk cId="109857222" sldId="306"/>
            <ac:spMk id="8" creationId="{8F59D1C1-C3FC-9EAA-FBFF-0255E315779C}"/>
          </ac:spMkLst>
        </pc:spChg>
        <pc:spChg chg="add del mod">
          <ac:chgData name="Zihadur Rahman" userId="529e8ec8af914e8e" providerId="LiveId" clId="{9A99D534-6E17-4806-A334-4F07F25B004B}" dt="2025-05-05T09:36:53.630" v="43" actId="478"/>
          <ac:spMkLst>
            <pc:docMk/>
            <pc:sldMk cId="109857222" sldId="306"/>
            <ac:spMk id="10" creationId="{F2744953-A787-5EF8-30D2-3580F0DCDF0D}"/>
          </ac:spMkLst>
        </pc:spChg>
        <pc:spChg chg="add mod">
          <ac:chgData name="Zihadur Rahman" userId="529e8ec8af914e8e" providerId="LiveId" clId="{9A99D534-6E17-4806-A334-4F07F25B004B}" dt="2025-05-05T09:38:13.583" v="62" actId="403"/>
          <ac:spMkLst>
            <pc:docMk/>
            <pc:sldMk cId="109857222" sldId="306"/>
            <ac:spMk id="11" creationId="{00000000-0000-0000-0000-000000000000}"/>
          </ac:spMkLst>
        </pc:spChg>
        <pc:spChg chg="del">
          <ac:chgData name="Zihadur Rahman" userId="529e8ec8af914e8e" providerId="LiveId" clId="{9A99D534-6E17-4806-A334-4F07F25B004B}" dt="2025-05-05T09:32:53.334" v="1"/>
          <ac:spMkLst>
            <pc:docMk/>
            <pc:sldMk cId="109857222" sldId="306"/>
            <ac:spMk id="58" creationId="{23D09407-53BC-485E-B4CE-BC5E4FC4B25B}"/>
          </ac:spMkLst>
        </pc:spChg>
        <pc:spChg chg="del">
          <ac:chgData name="Zihadur Rahman" userId="529e8ec8af914e8e" providerId="LiveId" clId="{9A99D534-6E17-4806-A334-4F07F25B004B}" dt="2025-05-05T09:32:53.334" v="1"/>
          <ac:spMkLst>
            <pc:docMk/>
            <pc:sldMk cId="109857222" sldId="306"/>
            <ac:spMk id="59" creationId="{921DB988-49FC-4608-B0A2-E2F3A4019041}"/>
          </ac:spMkLst>
        </pc:spChg>
        <pc:grpChg chg="del">
          <ac:chgData name="Zihadur Rahman" userId="529e8ec8af914e8e" providerId="LiveId" clId="{9A99D534-6E17-4806-A334-4F07F25B004B}" dt="2025-05-05T09:32:53.334" v="1"/>
          <ac:grpSpMkLst>
            <pc:docMk/>
            <pc:sldMk cId="109857222" sldId="306"/>
            <ac:grpSpMk id="47" creationId="{E9B930FD-8671-4C4C-ADCF-73AC1D0CD417}"/>
          </ac:grpSpMkLst>
        </pc:grpChg>
        <pc:grpChg chg="del">
          <ac:chgData name="Zihadur Rahman" userId="529e8ec8af914e8e" providerId="LiveId" clId="{9A99D534-6E17-4806-A334-4F07F25B004B}" dt="2025-05-05T09:32:53.334" v="1"/>
          <ac:grpSpMkLst>
            <pc:docMk/>
            <pc:sldMk cId="109857222" sldId="306"/>
            <ac:grpSpMk id="53" creationId="{383C2651-AE0C-4AE4-8725-E2F9414FE219}"/>
          </ac:grpSpMkLst>
        </pc:grpChg>
        <pc:picChg chg="del mod">
          <ac:chgData name="Zihadur Rahman" userId="529e8ec8af914e8e" providerId="LiveId" clId="{9A99D534-6E17-4806-A334-4F07F25B004B}" dt="2025-05-05T09:36:22.724" v="35" actId="478"/>
          <ac:picMkLst>
            <pc:docMk/>
            <pc:sldMk cId="109857222" sldId="306"/>
            <ac:picMk id="4" creationId="{FE1050DF-2879-F50D-430F-B5CF63294E8C}"/>
          </ac:picMkLst>
        </pc:picChg>
        <pc:picChg chg="add mod">
          <ac:chgData name="Zihadur Rahman" userId="529e8ec8af914e8e" providerId="LiveId" clId="{9A99D534-6E17-4806-A334-4F07F25B004B}" dt="2025-05-05T09:36:59.165" v="44" actId="14100"/>
          <ac:picMkLst>
            <pc:docMk/>
            <pc:sldMk cId="109857222" sldId="306"/>
            <ac:picMk id="6" creationId="{966F1BC9-A409-E9F2-BE5D-5404447E0961}"/>
          </ac:picMkLst>
        </pc:picChg>
      </pc:sldChg>
      <pc:sldChg chg="new">
        <pc:chgData name="Zihadur Rahman" userId="529e8ec8af914e8e" providerId="LiveId" clId="{9A99D534-6E17-4806-A334-4F07F25B004B}" dt="2025-05-05T09:40:30.303" v="66" actId="680"/>
        <pc:sldMkLst>
          <pc:docMk/>
          <pc:sldMk cId="1100675583" sldId="307"/>
        </pc:sldMkLst>
      </pc:sldChg>
      <pc:sldChg chg="addSp delSp add del setBg delDesignElem">
        <pc:chgData name="Zihadur Rahman" userId="529e8ec8af914e8e" providerId="LiveId" clId="{9A99D534-6E17-4806-A334-4F07F25B004B}" dt="2025-05-05T09:36:00.597" v="30"/>
        <pc:sldMkLst>
          <pc:docMk/>
          <pc:sldMk cId="3324093818" sldId="307"/>
        </pc:sldMkLst>
        <pc:spChg chg="add del">
          <ac:chgData name="Zihadur Rahman" userId="529e8ec8af914e8e" providerId="LiveId" clId="{9A99D534-6E17-4806-A334-4F07F25B004B}" dt="2025-05-05T09:36:00.597" v="30"/>
          <ac:spMkLst>
            <pc:docMk/>
            <pc:sldMk cId="3324093818" sldId="307"/>
            <ac:spMk id="23" creationId="{4845A0EE-C4C8-4AE1-B3C6-1261368AC036}"/>
          </ac:spMkLst>
        </pc:spChg>
      </pc:sldChg>
      <pc:sldChg chg="delSp add del setBg delDesignElem">
        <pc:chgData name="Zihadur Rahman" userId="529e8ec8af914e8e" providerId="LiveId" clId="{9A99D534-6E17-4806-A334-4F07F25B004B}" dt="2025-05-05T09:40:23.296" v="65" actId="2696"/>
        <pc:sldMkLst>
          <pc:docMk/>
          <pc:sldMk cId="3415889554" sldId="307"/>
        </pc:sldMkLst>
        <pc:spChg chg="del">
          <ac:chgData name="Zihadur Rahman" userId="529e8ec8af914e8e" providerId="LiveId" clId="{9A99D534-6E17-4806-A334-4F07F25B004B}" dt="2025-05-05T09:40:12.680" v="64"/>
          <ac:spMkLst>
            <pc:docMk/>
            <pc:sldMk cId="3415889554" sldId="307"/>
            <ac:spMk id="38" creationId="{B3B0D467-05CE-AD06-1308-AFBC4FDA0459}"/>
          </ac:spMkLst>
        </pc:spChg>
        <pc:spChg chg="del">
          <ac:chgData name="Zihadur Rahman" userId="529e8ec8af914e8e" providerId="LiveId" clId="{9A99D534-6E17-4806-A334-4F07F25B004B}" dt="2025-05-05T09:40:12.680" v="64"/>
          <ac:spMkLst>
            <pc:docMk/>
            <pc:sldMk cId="3415889554" sldId="307"/>
            <ac:spMk id="40" creationId="{25E066F2-367E-D0D4-0D23-0DA3223EBE4A}"/>
          </ac:spMkLst>
        </pc:spChg>
      </pc:sldChg>
      <pc:sldChg chg="delSp modSp add mod setBg delDesignElem">
        <pc:chgData name="Zihadur Rahman" userId="529e8ec8af914e8e" providerId="LiveId" clId="{9A99D534-6E17-4806-A334-4F07F25B004B}" dt="2025-05-05T09:42:13.710" v="90" actId="1076"/>
        <pc:sldMkLst>
          <pc:docMk/>
          <pc:sldMk cId="3415889554" sldId="308"/>
        </pc:sldMkLst>
        <pc:spChg chg="mod">
          <ac:chgData name="Zihadur Rahman" userId="529e8ec8af914e8e" providerId="LiveId" clId="{9A99D534-6E17-4806-A334-4F07F25B004B}" dt="2025-05-05T09:42:13.710" v="90" actId="1076"/>
          <ac:spMkLst>
            <pc:docMk/>
            <pc:sldMk cId="3415889554" sldId="308"/>
            <ac:spMk id="2" creationId="{639E937C-D4AD-2301-EC4A-58D7ED400080}"/>
          </ac:spMkLst>
        </pc:spChg>
        <pc:spChg chg="mod">
          <ac:chgData name="Zihadur Rahman" userId="529e8ec8af914e8e" providerId="LiveId" clId="{9A99D534-6E17-4806-A334-4F07F25B004B}" dt="2025-05-05T09:42:03.366" v="88" actId="1076"/>
          <ac:spMkLst>
            <pc:docMk/>
            <pc:sldMk cId="3415889554" sldId="308"/>
            <ac:spMk id="8" creationId="{7FF3F0ED-7E46-F109-54E8-AD25D5F7B693}"/>
          </ac:spMkLst>
        </pc:spChg>
        <pc:spChg chg="del">
          <ac:chgData name="Zihadur Rahman" userId="529e8ec8af914e8e" providerId="LiveId" clId="{9A99D534-6E17-4806-A334-4F07F25B004B}" dt="2025-05-05T09:40:39.461" v="68"/>
          <ac:spMkLst>
            <pc:docMk/>
            <pc:sldMk cId="3415889554" sldId="308"/>
            <ac:spMk id="38" creationId="{B3B0D467-05CE-AD06-1308-AFBC4FDA0459}"/>
          </ac:spMkLst>
        </pc:spChg>
        <pc:spChg chg="del">
          <ac:chgData name="Zihadur Rahman" userId="529e8ec8af914e8e" providerId="LiveId" clId="{9A99D534-6E17-4806-A334-4F07F25B004B}" dt="2025-05-05T09:40:39.461" v="68"/>
          <ac:spMkLst>
            <pc:docMk/>
            <pc:sldMk cId="3415889554" sldId="308"/>
            <ac:spMk id="40" creationId="{25E066F2-367E-D0D4-0D23-0DA3223EBE4A}"/>
          </ac:spMkLst>
        </pc:spChg>
        <pc:picChg chg="mod">
          <ac:chgData name="Zihadur Rahman" userId="529e8ec8af914e8e" providerId="LiveId" clId="{9A99D534-6E17-4806-A334-4F07F25B004B}" dt="2025-05-05T09:42:06.774" v="89" actId="1076"/>
          <ac:picMkLst>
            <pc:docMk/>
            <pc:sldMk cId="3415889554" sldId="308"/>
            <ac:picMk id="4" creationId="{56DA4683-F67E-AB85-20CA-4AB2B47063F4}"/>
          </ac:picMkLst>
        </pc:picChg>
      </pc:sldChg>
      <pc:sldChg chg="new">
        <pc:chgData name="Zihadur Rahman" userId="529e8ec8af914e8e" providerId="LiveId" clId="{9A99D534-6E17-4806-A334-4F07F25B004B}" dt="2025-05-05T09:42:54.241" v="91" actId="680"/>
        <pc:sldMkLst>
          <pc:docMk/>
          <pc:sldMk cId="4293904848" sldId="309"/>
        </pc:sldMkLst>
      </pc:sldChg>
      <pc:sldChg chg="addSp delSp modSp add mod setBg delDesignElem">
        <pc:chgData name="Zihadur Rahman" userId="529e8ec8af914e8e" providerId="LiveId" clId="{9A99D534-6E17-4806-A334-4F07F25B004B}" dt="2025-05-05T09:45:52.694" v="123" actId="14100"/>
        <pc:sldMkLst>
          <pc:docMk/>
          <pc:sldMk cId="3607175822" sldId="310"/>
        </pc:sldMkLst>
        <pc:spChg chg="del mod">
          <ac:chgData name="Zihadur Rahman" userId="529e8ec8af914e8e" providerId="LiveId" clId="{9A99D534-6E17-4806-A334-4F07F25B004B}" dt="2025-05-05T09:44:20.062" v="107" actId="478"/>
          <ac:spMkLst>
            <pc:docMk/>
            <pc:sldMk cId="3607175822" sldId="310"/>
            <ac:spMk id="2" creationId="{18F9D7BE-08BF-5AD6-AA17-9F0D9731DEA3}"/>
          </ac:spMkLst>
        </pc:spChg>
        <pc:spChg chg="add mod">
          <ac:chgData name="Zihadur Rahman" userId="529e8ec8af914e8e" providerId="LiveId" clId="{9A99D534-6E17-4806-A334-4F07F25B004B}" dt="2025-05-05T09:45:52.694" v="123" actId="14100"/>
          <ac:spMkLst>
            <pc:docMk/>
            <pc:sldMk cId="3607175822" sldId="310"/>
            <ac:spMk id="3" creationId="{AFB767D2-A7D8-4F1F-D113-C3A99334A389}"/>
          </ac:spMkLst>
        </pc:spChg>
        <pc:spChg chg="del">
          <ac:chgData name="Zihadur Rahman" userId="529e8ec8af914e8e" providerId="LiveId" clId="{9A99D534-6E17-4806-A334-4F07F25B004B}" dt="2025-05-05T09:42:55.877" v="93"/>
          <ac:spMkLst>
            <pc:docMk/>
            <pc:sldMk cId="3607175822" sldId="310"/>
            <ac:spMk id="41" creationId="{41C5D2CE-3DEC-1171-E97A-ABA8D1527DA0}"/>
          </ac:spMkLst>
        </pc:spChg>
        <pc:spChg chg="del">
          <ac:chgData name="Zihadur Rahman" userId="529e8ec8af914e8e" providerId="LiveId" clId="{9A99D534-6E17-4806-A334-4F07F25B004B}" dt="2025-05-05T09:42:55.877" v="93"/>
          <ac:spMkLst>
            <pc:docMk/>
            <pc:sldMk cId="3607175822" sldId="310"/>
            <ac:spMk id="43" creationId="{05F3A4B8-EE62-7E26-7CD8-C6C291740933}"/>
          </ac:spMkLst>
        </pc:spChg>
        <pc:grpChg chg="del">
          <ac:chgData name="Zihadur Rahman" userId="529e8ec8af914e8e" providerId="LiveId" clId="{9A99D534-6E17-4806-A334-4F07F25B004B}" dt="2025-05-05T09:42:55.877" v="93"/>
          <ac:grpSpMkLst>
            <pc:docMk/>
            <pc:sldMk cId="3607175822" sldId="310"/>
            <ac:grpSpMk id="45" creationId="{55380DA4-4EC5-001B-23B9-3725FAA1FE66}"/>
          </ac:grpSpMkLst>
        </pc:grpChg>
        <pc:grpChg chg="del">
          <ac:chgData name="Zihadur Rahman" userId="529e8ec8af914e8e" providerId="LiveId" clId="{9A99D534-6E17-4806-A334-4F07F25B004B}" dt="2025-05-05T09:42:55.877" v="93"/>
          <ac:grpSpMkLst>
            <pc:docMk/>
            <pc:sldMk cId="3607175822" sldId="310"/>
            <ac:grpSpMk id="51" creationId="{FBC85754-7151-0D8D-5CEE-F9706FB3646E}"/>
          </ac:grpSpMkLst>
        </pc:grpChg>
        <pc:picChg chg="mod">
          <ac:chgData name="Zihadur Rahman" userId="529e8ec8af914e8e" providerId="LiveId" clId="{9A99D534-6E17-4806-A334-4F07F25B004B}" dt="2025-05-05T09:45:10.173" v="118" actId="14100"/>
          <ac:picMkLst>
            <pc:docMk/>
            <pc:sldMk cId="3607175822" sldId="310"/>
            <ac:picMk id="5" creationId="{ED6539E0-0A05-F007-1B65-B3E30F91241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A883CD-280B-4196-A00D-E99838D08A1F}" type="datetimeFigureOut">
              <a:rPr lang="en-US" smtClean="0"/>
              <a:t>5/5/2025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420D76-0BB9-4954-BF6E-2D1E3813FF63}" type="slidenum">
              <a:rPr lang="en-US" smtClean="0"/>
              <a:t>‹#›</a:t>
            </a:fld>
            <a:endParaRPr lang="en-US"/>
          </a:p>
        </p:txBody>
      </p:sp>
    </p:spTree>
    <p:extLst>
      <p:ext uri="{BB962C8B-B14F-4D97-AF65-F5344CB8AC3E}">
        <p14:creationId xmlns:p14="http://schemas.microsoft.com/office/powerpoint/2010/main" val="1892167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5/5/2025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5/5/2025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5/5/2025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5/5/2025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5/5/2025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5/5/2025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5/5/2025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5/5/2025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5/5/2025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5/5/2025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5/5/2025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5/5/2025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8.png"/><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library.lmunet.edu/content.php?pid=311314&amp;sid=255338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hyperlink" Target="http://www.text2mindmap.com/JZmrF3"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youtube.com/watch?v=sdx9dACkvyI"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alice.library.ohiou.edu/search/X?SEARCH=%22climate+change%22&amp;l=&amp;m=&amp;b=&amp;searchscope=7&amp;SORT=D&amp;p=&amp;Da=&amp;Db=" TargetMode="External"/><Relationship Id="rId2" Type="http://schemas.openxmlformats.org/officeDocument/2006/relationships/hyperlink" Target="http://alice.library.ohiou.edu/search/X?SEARCH=climate+and+change&amp;l=&amp;m=&amp;b=&amp;searchscope=7&amp;SORT=D&amp;p=&amp;Da=&amp;Db="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F6560CE4-EF86-5EE2-DA30-DE3EA8AFBC4C}"/>
              </a:ext>
            </a:extLst>
          </p:cNvPr>
          <p:cNvSpPr txBox="1">
            <a:spLocks/>
          </p:cNvSpPr>
          <p:nvPr/>
        </p:nvSpPr>
        <p:spPr>
          <a:xfrm>
            <a:off x="4532924" y="5736227"/>
            <a:ext cx="6396204" cy="662542"/>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https://library.uttarauniversity.edu.bd</a:t>
            </a:r>
          </a:p>
        </p:txBody>
      </p:sp>
      <p:pic>
        <p:nvPicPr>
          <p:cNvPr id="6" name="Picture 5">
            <a:extLst>
              <a:ext uri="{FF2B5EF4-FFF2-40B4-BE49-F238E27FC236}">
                <a16:creationId xmlns:a16="http://schemas.microsoft.com/office/drawing/2014/main" id="{966F1BC9-A409-E9F2-BE5D-5404447E0961}"/>
              </a:ext>
            </a:extLst>
          </p:cNvPr>
          <p:cNvPicPr>
            <a:picLocks noChangeAspect="1"/>
          </p:cNvPicPr>
          <p:nvPr/>
        </p:nvPicPr>
        <p:blipFill>
          <a:blip r:embed="rId2"/>
          <a:stretch>
            <a:fillRect/>
          </a:stretch>
        </p:blipFill>
        <p:spPr>
          <a:xfrm>
            <a:off x="0" y="0"/>
            <a:ext cx="12192000" cy="6872949"/>
          </a:xfrm>
          <a:prstGeom prst="rect">
            <a:avLst/>
          </a:prstGeom>
        </p:spPr>
      </p:pic>
      <p:sp>
        <p:nvSpPr>
          <p:cNvPr id="11" name="Title 1"/>
          <p:cNvSpPr>
            <a:spLocks noGrp="1"/>
          </p:cNvSpPr>
          <p:nvPr>
            <p:ph type="subTitle" idx="1"/>
          </p:nvPr>
        </p:nvSpPr>
        <p:spPr>
          <a:xfrm>
            <a:off x="5759865" y="4305350"/>
            <a:ext cx="6016239" cy="1651069"/>
          </a:xfrm>
        </p:spPr>
        <p:txBody>
          <a:bodyPr anchor="b">
            <a:normAutofit/>
          </a:bodyPr>
          <a:lstStyle/>
          <a:p>
            <a:pPr algn="ctr"/>
            <a:r>
              <a:rPr lang="en-US" sz="4400" b="1" dirty="0">
                <a:solidFill>
                  <a:schemeClr val="bg1"/>
                </a:solidFill>
              </a:rPr>
              <a:t>Advanced Information Literacy</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1977" y="648356"/>
            <a:ext cx="9259910" cy="5632311"/>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pPr algn="ctr"/>
            <a:endParaRPr lang="en-US" sz="4000" dirty="0">
              <a:solidFill>
                <a:schemeClr val="bg1">
                  <a:lumMod val="85000"/>
                </a:schemeClr>
              </a:solidFill>
              <a:latin typeface="Times New Roman" panose="02020603050405020304" pitchFamily="18" charset="0"/>
              <a:cs typeface="Times New Roman" panose="02020603050405020304" pitchFamily="18" charset="0"/>
            </a:endParaRPr>
          </a:p>
          <a:p>
            <a:r>
              <a:rPr lang="en-US" sz="2800" b="1" i="1" dirty="0">
                <a:solidFill>
                  <a:schemeClr val="bg1">
                    <a:lumMod val="85000"/>
                  </a:schemeClr>
                </a:solidFill>
                <a:latin typeface="Times New Roman" panose="02020603050405020304" pitchFamily="18" charset="0"/>
                <a:cs typeface="Times New Roman" panose="02020603050405020304" pitchFamily="18" charset="0"/>
              </a:rPr>
              <a:t>Objectivity</a:t>
            </a:r>
          </a:p>
          <a:p>
            <a:pPr lvl="1"/>
            <a:r>
              <a:rPr lang="en-US" sz="2800" dirty="0">
                <a:latin typeface="Times New Roman" panose="02020603050405020304" pitchFamily="18" charset="0"/>
                <a:cs typeface="Times New Roman" panose="02020603050405020304" pitchFamily="18" charset="0"/>
              </a:rPr>
              <a:t>O Does the information show a minimum of bias? </a:t>
            </a:r>
          </a:p>
          <a:p>
            <a:pPr lvl="1"/>
            <a:r>
              <a:rPr lang="en-US" sz="2800" dirty="0">
                <a:latin typeface="Times New Roman" panose="02020603050405020304" pitchFamily="18" charset="0"/>
                <a:cs typeface="Times New Roman" panose="02020603050405020304" pitchFamily="18" charset="0"/>
              </a:rPr>
              <a:t>O Is the page designed to sway opinion? </a:t>
            </a:r>
          </a:p>
          <a:p>
            <a:pPr lvl="1"/>
            <a:r>
              <a:rPr lang="en-US" sz="2800" dirty="0">
                <a:latin typeface="Times New Roman" panose="02020603050405020304" pitchFamily="18" charset="0"/>
                <a:cs typeface="Times New Roman" panose="02020603050405020304" pitchFamily="18" charset="0"/>
              </a:rPr>
              <a:t>O Is there any advertising on the page? </a:t>
            </a:r>
          </a:p>
          <a:p>
            <a:pPr lvl="1"/>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Rationale</a:t>
            </a:r>
          </a:p>
          <a:p>
            <a:pPr lvl="1"/>
            <a:r>
              <a:rPr lang="en-US" sz="2800" dirty="0">
                <a:latin typeface="Times New Roman" panose="02020603050405020304" pitchFamily="18" charset="0"/>
                <a:cs typeface="Times New Roman" panose="02020603050405020304" pitchFamily="18" charset="0"/>
              </a:rPr>
              <a:t>–Frequently the goals of the sponsors/authors are not clearly stated.</a:t>
            </a:r>
          </a:p>
          <a:p>
            <a:pPr lvl="1"/>
            <a:r>
              <a:rPr lang="en-US" sz="2800" dirty="0">
                <a:latin typeface="Times New Roman" panose="02020603050405020304" pitchFamily="18" charset="0"/>
                <a:cs typeface="Times New Roman" panose="02020603050405020304" pitchFamily="18" charset="0"/>
              </a:rPr>
              <a:t>–Often the Web serves as a virtual “</a:t>
            </a:r>
            <a:r>
              <a:rPr lang="en-US" sz="2800" dirty="0" err="1">
                <a:latin typeface="Times New Roman" panose="02020603050405020304" pitchFamily="18" charset="0"/>
                <a:cs typeface="Times New Roman" panose="02020603050405020304" pitchFamily="18" charset="0"/>
              </a:rPr>
              <a:t>Paltan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Maidan</a:t>
            </a:r>
            <a:r>
              <a:rPr lang="en-US" sz="2800" dirty="0">
                <a:latin typeface="Times New Roman" panose="02020603050405020304" pitchFamily="18" charset="0"/>
                <a:cs typeface="Times New Roman" panose="02020603050405020304" pitchFamily="18" charset="0"/>
              </a:rPr>
              <a:t>", a soapbox.</a:t>
            </a:r>
          </a:p>
        </p:txBody>
      </p:sp>
    </p:spTree>
    <p:extLst>
      <p:ext uri="{BB962C8B-B14F-4D97-AF65-F5344CB8AC3E}">
        <p14:creationId xmlns:p14="http://schemas.microsoft.com/office/powerpoint/2010/main" val="1565003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498932"/>
            <a:ext cx="8305800" cy="5509200"/>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r>
              <a:rPr lang="en-US" sz="2400" b="1" i="1" dirty="0">
                <a:solidFill>
                  <a:schemeClr val="bg1">
                    <a:lumMod val="85000"/>
                  </a:schemeClr>
                </a:solidFill>
                <a:latin typeface="Times New Roman" panose="02020603050405020304" pitchFamily="18" charset="0"/>
                <a:cs typeface="Times New Roman" panose="02020603050405020304" pitchFamily="18" charset="0"/>
              </a:rPr>
              <a:t>Currency</a:t>
            </a:r>
          </a:p>
          <a:p>
            <a:pPr lvl="1"/>
            <a:r>
              <a:rPr lang="en-US" sz="2400" dirty="0">
                <a:latin typeface="Times New Roman" panose="02020603050405020304" pitchFamily="18" charset="0"/>
                <a:cs typeface="Times New Roman" panose="02020603050405020304" pitchFamily="18" charset="0"/>
              </a:rPr>
              <a:t>O Is the page dated? </a:t>
            </a:r>
          </a:p>
          <a:p>
            <a:pPr lvl="1"/>
            <a:r>
              <a:rPr lang="en-US" sz="2400" dirty="0">
                <a:latin typeface="Times New Roman" panose="02020603050405020304" pitchFamily="18" charset="0"/>
                <a:cs typeface="Times New Roman" panose="02020603050405020304" pitchFamily="18" charset="0"/>
              </a:rPr>
              <a:t>O If so, when was the last update? </a:t>
            </a:r>
          </a:p>
          <a:p>
            <a:pPr lvl="1"/>
            <a:r>
              <a:rPr lang="en-US" sz="2400" dirty="0">
                <a:latin typeface="Times New Roman" panose="02020603050405020304" pitchFamily="18" charset="0"/>
                <a:cs typeface="Times New Roman" panose="02020603050405020304" pitchFamily="18" charset="0"/>
              </a:rPr>
              <a:t>O How current are the links? Have some expired or moved?</a:t>
            </a:r>
          </a:p>
          <a:p>
            <a:pPr lvl="1"/>
            <a:endParaRPr lang="en-US" sz="2400" dirty="0">
              <a:latin typeface="Times New Roman" panose="02020603050405020304" pitchFamily="18" charset="0"/>
              <a:cs typeface="Times New Roman" panose="02020603050405020304" pitchFamily="18" charset="0"/>
            </a:endParaRPr>
          </a:p>
          <a:p>
            <a:r>
              <a:rPr lang="en-US" sz="2400" dirty="0">
                <a:solidFill>
                  <a:schemeClr val="bg1">
                    <a:lumMod val="85000"/>
                  </a:schemeClr>
                </a:solidFill>
                <a:latin typeface="Times New Roman" panose="02020603050405020304" pitchFamily="18" charset="0"/>
                <a:cs typeface="Times New Roman" panose="02020603050405020304" pitchFamily="18" charset="0"/>
              </a:rPr>
              <a:t>• Rationale</a:t>
            </a:r>
          </a:p>
          <a:p>
            <a:r>
              <a:rPr lang="en-US" sz="2400" dirty="0">
                <a:latin typeface="Times New Roman" panose="02020603050405020304" pitchFamily="18" charset="0"/>
                <a:cs typeface="Times New Roman" panose="02020603050405020304" pitchFamily="18" charset="0"/>
              </a:rPr>
              <a:t>–Publication or revision dates are not always provided.</a:t>
            </a:r>
          </a:p>
          <a:p>
            <a:r>
              <a:rPr lang="en-US" sz="2400" dirty="0">
                <a:latin typeface="Times New Roman" panose="02020603050405020304" pitchFamily="18" charset="0"/>
                <a:cs typeface="Times New Roman" panose="02020603050405020304" pitchFamily="18" charset="0"/>
              </a:rPr>
              <a:t>–If a date is provided, it may have various meanings. </a:t>
            </a:r>
          </a:p>
          <a:p>
            <a:endParaRPr lang="en-US" sz="2400" dirty="0">
              <a:latin typeface="Times New Roman" panose="02020603050405020304" pitchFamily="18" charset="0"/>
              <a:cs typeface="Times New Roman" panose="02020603050405020304" pitchFamily="18" charset="0"/>
            </a:endParaRPr>
          </a:p>
          <a:p>
            <a:r>
              <a:rPr lang="en-US" sz="2400" dirty="0">
                <a:solidFill>
                  <a:schemeClr val="bg1">
                    <a:lumMod val="85000"/>
                  </a:schemeClr>
                </a:solidFill>
                <a:latin typeface="Times New Roman" panose="02020603050405020304" pitchFamily="18" charset="0"/>
                <a:cs typeface="Times New Roman" panose="02020603050405020304" pitchFamily="18" charset="0"/>
              </a:rPr>
              <a:t>For example,</a:t>
            </a:r>
          </a:p>
          <a:p>
            <a:r>
              <a:rPr lang="en-US" sz="2400" dirty="0">
                <a:latin typeface="Times New Roman" panose="02020603050405020304" pitchFamily="18" charset="0"/>
                <a:cs typeface="Times New Roman" panose="02020603050405020304" pitchFamily="18" charset="0"/>
              </a:rPr>
              <a:t>• It may indicate when the material was first written</a:t>
            </a:r>
          </a:p>
          <a:p>
            <a:r>
              <a:rPr lang="en-US" sz="2400" dirty="0">
                <a:latin typeface="Times New Roman" panose="02020603050405020304" pitchFamily="18" charset="0"/>
                <a:cs typeface="Times New Roman" panose="02020603050405020304" pitchFamily="18" charset="0"/>
              </a:rPr>
              <a:t>• It may indicate when the material was first placed on the Web</a:t>
            </a:r>
          </a:p>
          <a:p>
            <a:r>
              <a:rPr lang="en-US" sz="2400" dirty="0">
                <a:latin typeface="Times New Roman" panose="02020603050405020304" pitchFamily="18" charset="0"/>
                <a:cs typeface="Times New Roman" panose="02020603050405020304" pitchFamily="18" charset="0"/>
              </a:rPr>
              <a:t>• It may indicate when the material was last revised</a:t>
            </a:r>
          </a:p>
        </p:txBody>
      </p:sp>
    </p:spTree>
    <p:extLst>
      <p:ext uri="{BB962C8B-B14F-4D97-AF65-F5344CB8AC3E}">
        <p14:creationId xmlns:p14="http://schemas.microsoft.com/office/powerpoint/2010/main" val="320393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498932"/>
            <a:ext cx="8305800" cy="5878532"/>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r>
              <a:rPr lang="en-US" sz="2400" b="1" i="1" dirty="0">
                <a:solidFill>
                  <a:schemeClr val="bg1">
                    <a:lumMod val="85000"/>
                  </a:schemeClr>
                </a:solidFill>
                <a:latin typeface="Times New Roman" panose="02020603050405020304" pitchFamily="18" charset="0"/>
                <a:cs typeface="Times New Roman" panose="02020603050405020304" pitchFamily="18" charset="0"/>
              </a:rPr>
              <a:t>Coverage</a:t>
            </a:r>
          </a:p>
          <a:p>
            <a:pPr marL="342900" indent="-342900">
              <a:buFont typeface="Arial" panose="020B0604020202020204" pitchFamily="34" charset="0"/>
              <a:buChar char="•"/>
            </a:pPr>
            <a:r>
              <a:rPr lang="en-US" sz="2400" dirty="0"/>
              <a:t>What topics are covered? </a:t>
            </a:r>
          </a:p>
          <a:p>
            <a:pPr marL="342900" indent="-342900">
              <a:buFont typeface="Arial" panose="020B0604020202020204" pitchFamily="34" charset="0"/>
              <a:buChar char="•"/>
            </a:pPr>
            <a:r>
              <a:rPr lang="en-US" sz="2400" dirty="0"/>
              <a:t>What does this page offer that is not found elsewhere? </a:t>
            </a:r>
          </a:p>
          <a:p>
            <a:pPr marL="342900" indent="-342900">
              <a:buFont typeface="Arial" panose="020B0604020202020204" pitchFamily="34" charset="0"/>
              <a:buChar char="•"/>
            </a:pPr>
            <a:r>
              <a:rPr lang="en-US" sz="2400" dirty="0"/>
              <a:t>How in-depth is the material? </a:t>
            </a:r>
          </a:p>
          <a:p>
            <a:endParaRPr lang="en-US" sz="2400" dirty="0"/>
          </a:p>
          <a:p>
            <a:r>
              <a:rPr lang="en-US" sz="2400" dirty="0"/>
              <a:t>• Rationale </a:t>
            </a:r>
          </a:p>
          <a:p>
            <a:r>
              <a:rPr lang="en-US" sz="2400" dirty="0"/>
              <a:t>– Web coverage often differs from print coverage. </a:t>
            </a:r>
          </a:p>
          <a:p>
            <a:r>
              <a:rPr lang="en-US" sz="2400" dirty="0"/>
              <a:t>– Frequently, it's difficult to determine the extent of coverage of a topic from a web page. The page may or may not include links to other web pages or print references. </a:t>
            </a:r>
          </a:p>
          <a:p>
            <a:r>
              <a:rPr lang="en-US" sz="2400" dirty="0"/>
              <a:t>– Sometimes web information is "just for fun", a hoax, someone's personal expression that may be of interest to no one, or even outright silliness.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0391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7735" y="574184"/>
            <a:ext cx="8841346" cy="5201424"/>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pPr algn="ctr"/>
            <a:endParaRPr lang="en-US" sz="4000" dirty="0">
              <a:solidFill>
                <a:schemeClr val="bg1">
                  <a:lumMod val="85000"/>
                </a:schemeClr>
              </a:solidFill>
              <a:latin typeface="Times New Roman" panose="02020603050405020304" pitchFamily="18" charset="0"/>
              <a:cs typeface="Times New Roman" panose="02020603050405020304" pitchFamily="18" charset="0"/>
            </a:endParaRPr>
          </a:p>
          <a:p>
            <a:r>
              <a:rPr lang="en-US" sz="2800" b="1" i="1" dirty="0">
                <a:solidFill>
                  <a:schemeClr val="bg1">
                    <a:lumMod val="85000"/>
                  </a:schemeClr>
                </a:solidFill>
                <a:latin typeface="Times New Roman" panose="02020603050405020304" pitchFamily="18" charset="0"/>
                <a:cs typeface="Times New Roman" panose="02020603050405020304" pitchFamily="18" charset="0"/>
              </a:rPr>
              <a:t>Further consideration:</a:t>
            </a:r>
          </a:p>
          <a:p>
            <a:pPr lvl="1"/>
            <a:r>
              <a:rPr lang="en-US" sz="2800" dirty="0">
                <a:latin typeface="Times New Roman" panose="02020603050405020304" pitchFamily="18" charset="0"/>
                <a:cs typeface="Times New Roman" panose="02020603050405020304" pitchFamily="18" charset="0"/>
              </a:rPr>
              <a:t>O Audience</a:t>
            </a:r>
          </a:p>
          <a:p>
            <a:pPr lvl="2">
              <a:buFont typeface="Arial" pitchFamily="34" charset="0"/>
              <a:buChar char="•"/>
            </a:pPr>
            <a:r>
              <a:rPr lang="en-US" sz="2800" dirty="0">
                <a:latin typeface="Times New Roman" panose="02020603050405020304" pitchFamily="18" charset="0"/>
                <a:cs typeface="Times New Roman" panose="02020603050405020304" pitchFamily="18" charset="0"/>
              </a:rPr>
              <a:t> Too technical or too elementary</a:t>
            </a:r>
          </a:p>
          <a:p>
            <a:pPr lvl="1"/>
            <a:r>
              <a:rPr lang="en-US" sz="2800" dirty="0">
                <a:latin typeface="Times New Roman" panose="02020603050405020304" pitchFamily="18" charset="0"/>
                <a:cs typeface="Times New Roman" panose="02020603050405020304" pitchFamily="18" charset="0"/>
              </a:rPr>
              <a:t>O Type of source</a:t>
            </a:r>
          </a:p>
          <a:p>
            <a:pPr lvl="2">
              <a:buFont typeface="Arial" pitchFamily="34" charset="0"/>
              <a:buChar char="•"/>
            </a:pPr>
            <a:r>
              <a:rPr lang="en-US" sz="2800" dirty="0">
                <a:latin typeface="Times New Roman" panose="02020603050405020304" pitchFamily="18" charset="0"/>
                <a:cs typeface="Times New Roman" panose="02020603050405020304" pitchFamily="18" charset="0"/>
              </a:rPr>
              <a:t> Primary/secondary/tertiary</a:t>
            </a:r>
          </a:p>
          <a:p>
            <a:pPr lvl="1"/>
            <a:r>
              <a:rPr lang="en-US" sz="2800" dirty="0">
                <a:latin typeface="Times New Roman" panose="02020603050405020304" pitchFamily="18" charset="0"/>
                <a:cs typeface="Times New Roman" panose="02020603050405020304" pitchFamily="18" charset="0"/>
              </a:rPr>
              <a:t>O Documentation</a:t>
            </a:r>
          </a:p>
          <a:p>
            <a:pPr lvl="2">
              <a:buFont typeface="Arial" pitchFamily="34" charset="0"/>
              <a:buChar char="•"/>
            </a:pPr>
            <a:r>
              <a:rPr lang="en-US" sz="2800" dirty="0">
                <a:latin typeface="Times New Roman" panose="02020603050405020304" pitchFamily="18" charset="0"/>
                <a:cs typeface="Times New Roman" panose="02020603050405020304" pitchFamily="18" charset="0"/>
              </a:rPr>
              <a:t> Bibliography, footnotes, additional links, viewpoints</a:t>
            </a:r>
          </a:p>
          <a:p>
            <a:pPr lvl="1"/>
            <a:r>
              <a:rPr lang="en-US" sz="2800" dirty="0">
                <a:latin typeface="Times New Roman" panose="02020603050405020304" pitchFamily="18" charset="0"/>
                <a:cs typeface="Times New Roman" panose="02020603050405020304" pitchFamily="18" charset="0"/>
              </a:rPr>
              <a:t>O Use of language </a:t>
            </a:r>
          </a:p>
          <a:p>
            <a:pPr lvl="2">
              <a:buFont typeface="Arial" pitchFamily="34" charset="0"/>
              <a:buChar char="•"/>
            </a:pPr>
            <a:r>
              <a:rPr lang="en-US" sz="2800" dirty="0">
                <a:latin typeface="Times New Roman" panose="02020603050405020304" pitchFamily="18" charset="0"/>
                <a:cs typeface="Times New Roman" panose="02020603050405020304" pitchFamily="18" charset="0"/>
              </a:rPr>
              <a:t> Standard/ colloquial</a:t>
            </a:r>
          </a:p>
        </p:txBody>
      </p:sp>
    </p:spTree>
    <p:extLst>
      <p:ext uri="{BB962C8B-B14F-4D97-AF65-F5344CB8AC3E}">
        <p14:creationId xmlns:p14="http://schemas.microsoft.com/office/powerpoint/2010/main" val="3258934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1"/>
          <p:cNvSpPr txBox="1"/>
          <p:nvPr/>
        </p:nvSpPr>
        <p:spPr>
          <a:xfrm>
            <a:off x="3514090" y="406401"/>
            <a:ext cx="4793620" cy="615553"/>
          </a:xfrm>
          <a:prstGeom prst="rect">
            <a:avLst/>
          </a:prstGeom>
        </p:spPr>
        <p:txBody>
          <a:bodyPr vert="horz" wrap="none" lIns="0" tIns="0" rIns="0" bIns="0" rtlCol="0">
            <a:spAutoFit/>
          </a:bodyPr>
          <a:lstStyle/>
          <a:p>
            <a:r>
              <a:rPr sz="4000" b="1" spc="10" dirty="0">
                <a:solidFill>
                  <a:schemeClr val="bg1"/>
                </a:solidFill>
                <a:latin typeface="Times New Roman" panose="02020603050405020304" pitchFamily="18" charset="0"/>
                <a:cs typeface="Times New Roman" panose="02020603050405020304" pitchFamily="18" charset="0"/>
              </a:rPr>
              <a:t>The Research Process</a:t>
            </a:r>
            <a:endParaRPr sz="4000" b="1" dirty="0">
              <a:solidFill>
                <a:schemeClr val="bg1"/>
              </a:solidFill>
              <a:latin typeface="Times New Roman" panose="02020603050405020304" pitchFamily="18" charset="0"/>
              <a:cs typeface="Times New Roman" panose="02020603050405020304" pitchFamily="18" charset="0"/>
            </a:endParaRPr>
          </a:p>
        </p:txBody>
      </p:sp>
      <p:sp>
        <p:nvSpPr>
          <p:cNvPr id="27" name="text 1"/>
          <p:cNvSpPr txBox="1"/>
          <p:nvPr/>
        </p:nvSpPr>
        <p:spPr>
          <a:xfrm>
            <a:off x="2438401" y="1169314"/>
            <a:ext cx="6330259" cy="430887"/>
          </a:xfrm>
          <a:prstGeom prst="rect">
            <a:avLst/>
          </a:prstGeom>
        </p:spPr>
        <p:txBody>
          <a:bodyPr vert="horz" wrap="none" lIns="0" tIns="0" rIns="0" bIns="0" rtlCol="0">
            <a:spAutoFit/>
          </a:bodyPr>
          <a:lstStyle/>
          <a:p>
            <a:r>
              <a:rPr lang="en-US" sz="2800" i="1" spc="10" dirty="0">
                <a:latin typeface="Times New Roman" panose="02020603050405020304" pitchFamily="18" charset="0"/>
                <a:cs typeface="Times New Roman" panose="02020603050405020304" pitchFamily="18" charset="0"/>
              </a:rPr>
              <a:t>The typical </a:t>
            </a:r>
            <a:r>
              <a:rPr sz="2800" i="1" spc="10" dirty="0">
                <a:latin typeface="Times New Roman" panose="02020603050405020304" pitchFamily="18" charset="0"/>
                <a:cs typeface="Times New Roman" panose="02020603050405020304" pitchFamily="18" charset="0"/>
              </a:rPr>
              <a:t>research process looks </a:t>
            </a:r>
            <a:r>
              <a:rPr sz="2800" i="1" spc="10" dirty="0">
                <a:solidFill>
                  <a:srgbClr val="FFFFFF"/>
                </a:solidFill>
                <a:latin typeface="Times New Roman" panose="02020603050405020304" pitchFamily="18" charset="0"/>
                <a:cs typeface="Times New Roman" panose="02020603050405020304" pitchFamily="18" charset="0"/>
              </a:rPr>
              <a:t>like this:</a:t>
            </a:r>
            <a:endParaRPr sz="2800" i="1" dirty="0">
              <a:latin typeface="Times New Roman" panose="02020603050405020304" pitchFamily="18" charset="0"/>
              <a:cs typeface="Times New Roman" panose="02020603050405020304" pitchFamily="18" charset="0"/>
            </a:endParaRPr>
          </a:p>
        </p:txBody>
      </p:sp>
      <p:pic>
        <p:nvPicPr>
          <p:cNvPr id="6" name="Im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375" y="2124244"/>
            <a:ext cx="8611870" cy="4254500"/>
          </a:xfrm>
          <a:prstGeom prst="rect">
            <a:avLst/>
          </a:prstGeom>
          <a:ln>
            <a:noFill/>
          </a:ln>
          <a:effectLst>
            <a:outerShdw blurRad="292100" dist="139700" dir="2700000" algn="tl" rotWithShape="0">
              <a:srgbClr val="333333">
                <a:alpha val="65000"/>
              </a:srgbClr>
            </a:outerShdw>
          </a:effectLst>
        </p:spPr>
      </p:pic>
      <p:sp>
        <p:nvSpPr>
          <p:cNvPr id="30" name="text 1"/>
          <p:cNvSpPr txBox="1"/>
          <p:nvPr/>
        </p:nvSpPr>
        <p:spPr>
          <a:xfrm>
            <a:off x="3346450" y="4019143"/>
            <a:ext cx="827406" cy="215444"/>
          </a:xfrm>
          <a:prstGeom prst="rect">
            <a:avLst/>
          </a:prstGeom>
        </p:spPr>
        <p:txBody>
          <a:bodyPr vert="horz" wrap="none" lIns="0" tIns="0" rIns="0" bIns="0" rtlCol="0">
            <a:spAutoFit/>
          </a:bodyPr>
          <a:lstStyle/>
          <a:p>
            <a:r>
              <a:rPr sz="1400" spc="10" dirty="0">
                <a:solidFill>
                  <a:srgbClr val="FFFFFF"/>
                </a:solidFill>
                <a:latin typeface="Trebuchet MS"/>
                <a:cs typeface="Trebuchet MS"/>
              </a:rPr>
              <a:t>Your Topic</a:t>
            </a:r>
            <a:endParaRPr sz="1400">
              <a:latin typeface="Trebuchet MS"/>
              <a:cs typeface="Trebuchet MS"/>
            </a:endParaRPr>
          </a:p>
        </p:txBody>
      </p:sp>
      <p:pic>
        <p:nvPicPr>
          <p:cNvPr id="7" name="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8210" y="2698751"/>
            <a:ext cx="1455420" cy="727709"/>
          </a:xfrm>
          <a:prstGeom prst="rect">
            <a:avLst/>
          </a:prstGeom>
        </p:spPr>
      </p:pic>
      <p:sp>
        <p:nvSpPr>
          <p:cNvPr id="31" name="text 1"/>
          <p:cNvSpPr txBox="1"/>
          <p:nvPr/>
        </p:nvSpPr>
        <p:spPr>
          <a:xfrm>
            <a:off x="3597910" y="2754224"/>
            <a:ext cx="1202252" cy="646331"/>
          </a:xfrm>
          <a:prstGeom prst="rect">
            <a:avLst/>
          </a:prstGeom>
        </p:spPr>
        <p:txBody>
          <a:bodyPr vert="horz" wrap="none" lIns="0" tIns="0" rIns="0" bIns="0" rtlCol="0">
            <a:spAutoFit/>
          </a:bodyPr>
          <a:lstStyle/>
          <a:p>
            <a:pPr marL="123189"/>
            <a:r>
              <a:rPr sz="1400" spc="10" dirty="0">
                <a:solidFill>
                  <a:srgbClr val="FFFFFF"/>
                </a:solidFill>
                <a:latin typeface="Trebuchet MS"/>
                <a:cs typeface="Trebuchet MS"/>
              </a:rPr>
              <a:t>Break down</a:t>
            </a:r>
            <a:endParaRPr sz="1400">
              <a:latin typeface="Trebuchet MS"/>
              <a:cs typeface="Trebuchet MS"/>
            </a:endParaRPr>
          </a:p>
          <a:p>
            <a:r>
              <a:rPr sz="1400" spc="10" dirty="0">
                <a:solidFill>
                  <a:srgbClr val="FFFFFF"/>
                </a:solidFill>
                <a:latin typeface="Trebuchet MS"/>
                <a:cs typeface="Trebuchet MS"/>
              </a:rPr>
              <a:t>your topic into</a:t>
            </a:r>
            <a:endParaRPr sz="1400">
              <a:latin typeface="Trebuchet MS"/>
              <a:cs typeface="Trebuchet MS"/>
            </a:endParaRPr>
          </a:p>
          <a:p>
            <a:pPr marL="233679"/>
            <a:r>
              <a:rPr sz="1400" spc="10" dirty="0">
                <a:solidFill>
                  <a:srgbClr val="FFFFFF"/>
                </a:solidFill>
                <a:latin typeface="Trebuchet MS"/>
                <a:cs typeface="Trebuchet MS"/>
              </a:rPr>
              <a:t>concepts</a:t>
            </a:r>
            <a:endParaRPr sz="1400">
              <a:latin typeface="Trebuchet MS"/>
              <a:cs typeface="Trebuchet MS"/>
            </a:endParaRPr>
          </a:p>
        </p:txBody>
      </p:sp>
      <p:pic>
        <p:nvPicPr>
          <p:cNvPr id="8" name="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980" y="1924050"/>
            <a:ext cx="1452880" cy="728980"/>
          </a:xfrm>
          <a:prstGeom prst="rect">
            <a:avLst/>
          </a:prstGeom>
        </p:spPr>
      </p:pic>
      <p:sp>
        <p:nvSpPr>
          <p:cNvPr id="32" name="text 1"/>
          <p:cNvSpPr txBox="1"/>
          <p:nvPr/>
        </p:nvSpPr>
        <p:spPr>
          <a:xfrm>
            <a:off x="4852670" y="1979524"/>
            <a:ext cx="922368" cy="609269"/>
          </a:xfrm>
          <a:prstGeom prst="rect">
            <a:avLst/>
          </a:prstGeom>
        </p:spPr>
        <p:txBody>
          <a:bodyPr vert="horz" wrap="none" lIns="0" tIns="0" rIns="0" bIns="0" rtlCol="0">
            <a:spAutoFit/>
          </a:bodyPr>
          <a:lstStyle/>
          <a:p>
            <a:r>
              <a:rPr sz="1159" spc="10" dirty="0">
                <a:solidFill>
                  <a:srgbClr val="FFFFFF"/>
                </a:solidFill>
                <a:latin typeface="Trebuchet MS"/>
                <a:cs typeface="Trebuchet MS"/>
              </a:rPr>
              <a:t>List keywords</a:t>
            </a:r>
            <a:endParaRPr sz="1100">
              <a:latin typeface="Trebuchet MS"/>
              <a:cs typeface="Trebuchet MS"/>
            </a:endParaRPr>
          </a:p>
          <a:p>
            <a:pPr marL="191770"/>
            <a:r>
              <a:rPr sz="1400" spc="10" dirty="0">
                <a:solidFill>
                  <a:srgbClr val="FFFFFF"/>
                </a:solidFill>
                <a:latin typeface="Trebuchet MS"/>
                <a:cs typeface="Trebuchet MS"/>
              </a:rPr>
              <a:t>from the</a:t>
            </a:r>
            <a:endParaRPr sz="1400">
              <a:latin typeface="Trebuchet MS"/>
              <a:cs typeface="Trebuchet MS"/>
            </a:endParaRPr>
          </a:p>
          <a:p>
            <a:pPr marL="185420"/>
            <a:r>
              <a:rPr sz="1400" spc="10" dirty="0">
                <a:solidFill>
                  <a:srgbClr val="FFFFFF"/>
                </a:solidFill>
                <a:latin typeface="Trebuchet MS"/>
                <a:cs typeface="Trebuchet MS"/>
              </a:rPr>
              <a:t>concepts</a:t>
            </a:r>
            <a:endParaRPr sz="1400">
              <a:latin typeface="Trebuchet MS"/>
              <a:cs typeface="Trebuchet MS"/>
            </a:endParaRPr>
          </a:p>
        </p:txBody>
      </p:sp>
      <p:pic>
        <p:nvPicPr>
          <p:cNvPr id="9" name="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20840" y="1709420"/>
            <a:ext cx="1747520" cy="728980"/>
          </a:xfrm>
          <a:prstGeom prst="rect">
            <a:avLst/>
          </a:prstGeom>
        </p:spPr>
      </p:pic>
      <p:sp>
        <p:nvSpPr>
          <p:cNvPr id="33" name="text 1"/>
          <p:cNvSpPr txBox="1"/>
          <p:nvPr/>
        </p:nvSpPr>
        <p:spPr>
          <a:xfrm>
            <a:off x="6926581" y="1764894"/>
            <a:ext cx="1341393" cy="641714"/>
          </a:xfrm>
          <a:prstGeom prst="rect">
            <a:avLst/>
          </a:prstGeom>
        </p:spPr>
        <p:txBody>
          <a:bodyPr vert="horz" wrap="none" lIns="0" tIns="0" rIns="0" bIns="0" rtlCol="0">
            <a:spAutoFit/>
          </a:bodyPr>
          <a:lstStyle/>
          <a:p>
            <a:r>
              <a:rPr sz="1370" spc="10" dirty="0">
                <a:solidFill>
                  <a:srgbClr val="FFFFFF"/>
                </a:solidFill>
                <a:latin typeface="Trebuchet MS"/>
                <a:cs typeface="Trebuchet MS"/>
              </a:rPr>
              <a:t>Construct search</a:t>
            </a:r>
            <a:endParaRPr sz="1300">
              <a:latin typeface="Trebuchet MS"/>
              <a:cs typeface="Trebuchet MS"/>
            </a:endParaRPr>
          </a:p>
          <a:p>
            <a:pPr marL="44450"/>
            <a:r>
              <a:rPr sz="1400" spc="10" dirty="0">
                <a:solidFill>
                  <a:srgbClr val="FFFFFF"/>
                </a:solidFill>
                <a:latin typeface="Trebuchet MS"/>
                <a:cs typeface="Trebuchet MS"/>
              </a:rPr>
              <a:t>statement from</a:t>
            </a:r>
            <a:endParaRPr sz="1400">
              <a:latin typeface="Trebuchet MS"/>
              <a:cs typeface="Trebuchet MS"/>
            </a:endParaRPr>
          </a:p>
          <a:p>
            <a:pPr marL="93979"/>
            <a:r>
              <a:rPr sz="1400" spc="10" dirty="0">
                <a:solidFill>
                  <a:srgbClr val="FFFFFF"/>
                </a:solidFill>
                <a:latin typeface="Trebuchet MS"/>
                <a:cs typeface="Trebuchet MS"/>
              </a:rPr>
              <a:t>your keywords</a:t>
            </a:r>
            <a:endParaRPr sz="1400">
              <a:latin typeface="Trebuchet MS"/>
              <a:cs typeface="Trebuchet MS"/>
            </a:endParaRPr>
          </a:p>
        </p:txBody>
      </p:sp>
      <p:pic>
        <p:nvPicPr>
          <p:cNvPr id="10" name="Imag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0710" y="2584450"/>
            <a:ext cx="2021840" cy="1154430"/>
          </a:xfrm>
          <a:prstGeom prst="rect">
            <a:avLst/>
          </a:prstGeom>
        </p:spPr>
      </p:pic>
      <p:sp>
        <p:nvSpPr>
          <p:cNvPr id="34" name="text 1"/>
          <p:cNvSpPr txBox="1"/>
          <p:nvPr/>
        </p:nvSpPr>
        <p:spPr>
          <a:xfrm>
            <a:off x="8425181" y="2639923"/>
            <a:ext cx="1679178" cy="1063368"/>
          </a:xfrm>
          <a:prstGeom prst="rect">
            <a:avLst/>
          </a:prstGeom>
        </p:spPr>
        <p:txBody>
          <a:bodyPr vert="horz" wrap="none" lIns="0" tIns="0" rIns="0" bIns="0" rtlCol="0">
            <a:spAutoFit/>
          </a:bodyPr>
          <a:lstStyle/>
          <a:p>
            <a:r>
              <a:rPr sz="1310" spc="10" dirty="0">
                <a:solidFill>
                  <a:srgbClr val="FFFFFF"/>
                </a:solidFill>
                <a:latin typeface="Trebuchet MS"/>
                <a:cs typeface="Trebuchet MS"/>
              </a:rPr>
              <a:t>Search for materials</a:t>
            </a:r>
            <a:endParaRPr sz="1300" dirty="0">
              <a:latin typeface="Trebuchet MS"/>
              <a:cs typeface="Trebuchet MS"/>
            </a:endParaRPr>
          </a:p>
          <a:p>
            <a:pPr marL="176529"/>
            <a:r>
              <a:rPr sz="1400" spc="10" dirty="0">
                <a:solidFill>
                  <a:srgbClr val="FFFFFF"/>
                </a:solidFill>
                <a:latin typeface="Trebuchet MS"/>
                <a:cs typeface="Trebuchet MS"/>
              </a:rPr>
              <a:t>such as books &amp;</a:t>
            </a:r>
            <a:endParaRPr sz="1400" dirty="0">
              <a:latin typeface="Trebuchet MS"/>
              <a:cs typeface="Trebuchet MS"/>
            </a:endParaRPr>
          </a:p>
          <a:p>
            <a:r>
              <a:rPr sz="1400" spc="10" dirty="0">
                <a:solidFill>
                  <a:srgbClr val="FFFFFF"/>
                </a:solidFill>
                <a:latin typeface="Trebuchet MS"/>
                <a:cs typeface="Trebuchet MS"/>
              </a:rPr>
              <a:t>articles. Use </a:t>
            </a:r>
            <a:r>
              <a:rPr lang="en-US" sz="1400" spc="10" dirty="0">
                <a:solidFill>
                  <a:srgbClr val="FFFFFF"/>
                </a:solidFill>
                <a:latin typeface="Trebuchet MS"/>
                <a:cs typeface="Trebuchet MS"/>
              </a:rPr>
              <a:t>OPAC</a:t>
            </a:r>
            <a:r>
              <a:rPr sz="1400" spc="10" dirty="0">
                <a:solidFill>
                  <a:srgbClr val="FFFFFF"/>
                </a:solidFill>
                <a:latin typeface="Trebuchet MS"/>
                <a:cs typeface="Trebuchet MS"/>
              </a:rPr>
              <a:t> &amp;</a:t>
            </a:r>
            <a:endParaRPr sz="1400" dirty="0">
              <a:latin typeface="Trebuchet MS"/>
              <a:cs typeface="Trebuchet MS"/>
            </a:endParaRPr>
          </a:p>
          <a:p>
            <a:pPr marL="17780"/>
            <a:r>
              <a:rPr sz="1400" spc="10" dirty="0">
                <a:solidFill>
                  <a:srgbClr val="FFFFFF"/>
                </a:solidFill>
                <a:latin typeface="Trebuchet MS"/>
                <a:cs typeface="Trebuchet MS"/>
              </a:rPr>
              <a:t>databases. Check if</a:t>
            </a:r>
            <a:endParaRPr sz="1400" dirty="0">
              <a:latin typeface="Trebuchet MS"/>
              <a:cs typeface="Trebuchet MS"/>
            </a:endParaRPr>
          </a:p>
          <a:p>
            <a:pPr marL="114300"/>
            <a:r>
              <a:rPr sz="1400" spc="10" dirty="0">
                <a:solidFill>
                  <a:srgbClr val="FFFFFF"/>
                </a:solidFill>
                <a:latin typeface="Trebuchet MS"/>
                <a:cs typeface="Trebuchet MS"/>
              </a:rPr>
              <a:t>they are relevant</a:t>
            </a:r>
            <a:endParaRPr sz="1400" dirty="0">
              <a:latin typeface="Trebuchet MS"/>
              <a:cs typeface="Trebuchet MS"/>
            </a:endParaRPr>
          </a:p>
        </p:txBody>
      </p:sp>
      <p:pic>
        <p:nvPicPr>
          <p:cNvPr id="11" name="Imag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56931" y="4110990"/>
            <a:ext cx="1430019" cy="728980"/>
          </a:xfrm>
          <a:prstGeom prst="rect">
            <a:avLst/>
          </a:prstGeom>
        </p:spPr>
      </p:pic>
      <p:sp>
        <p:nvSpPr>
          <p:cNvPr id="35" name="text 1"/>
          <p:cNvSpPr txBox="1"/>
          <p:nvPr/>
        </p:nvSpPr>
        <p:spPr>
          <a:xfrm>
            <a:off x="8698230" y="4166464"/>
            <a:ext cx="972382" cy="646331"/>
          </a:xfrm>
          <a:prstGeom prst="rect">
            <a:avLst/>
          </a:prstGeom>
        </p:spPr>
        <p:txBody>
          <a:bodyPr vert="horz" wrap="none" lIns="0" tIns="0" rIns="0" bIns="0" rtlCol="0">
            <a:spAutoFit/>
          </a:bodyPr>
          <a:lstStyle/>
          <a:p>
            <a:pPr marL="46989"/>
            <a:r>
              <a:rPr sz="1400" spc="10" dirty="0">
                <a:solidFill>
                  <a:srgbClr val="FFFFFF"/>
                </a:solidFill>
                <a:latin typeface="Trebuchet MS"/>
                <a:cs typeface="Trebuchet MS"/>
              </a:rPr>
              <a:t>Locate the</a:t>
            </a:r>
            <a:endParaRPr sz="1400">
              <a:latin typeface="Trebuchet MS"/>
              <a:cs typeface="Trebuchet MS"/>
            </a:endParaRPr>
          </a:p>
          <a:p>
            <a:r>
              <a:rPr sz="1400" spc="10" dirty="0">
                <a:solidFill>
                  <a:srgbClr val="FFFFFF"/>
                </a:solidFill>
                <a:latin typeface="Trebuchet MS"/>
                <a:cs typeface="Trebuchet MS"/>
              </a:rPr>
              <a:t>materials in</a:t>
            </a:r>
            <a:endParaRPr sz="1400">
              <a:latin typeface="Trebuchet MS"/>
              <a:cs typeface="Trebuchet MS"/>
            </a:endParaRPr>
          </a:p>
          <a:p>
            <a:pPr marL="53339"/>
            <a:r>
              <a:rPr sz="1400" spc="10" dirty="0">
                <a:solidFill>
                  <a:srgbClr val="FFFFFF"/>
                </a:solidFill>
                <a:latin typeface="Trebuchet MS"/>
                <a:cs typeface="Trebuchet MS"/>
              </a:rPr>
              <a:t>the library</a:t>
            </a:r>
            <a:endParaRPr sz="1400">
              <a:latin typeface="Trebuchet MS"/>
              <a:cs typeface="Trebuchet MS"/>
            </a:endParaRPr>
          </a:p>
        </p:txBody>
      </p:sp>
      <p:pic>
        <p:nvPicPr>
          <p:cNvPr id="12" name="Image"/>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34530" y="5148580"/>
            <a:ext cx="2414270" cy="727710"/>
          </a:xfrm>
          <a:prstGeom prst="rect">
            <a:avLst/>
          </a:prstGeom>
        </p:spPr>
      </p:pic>
      <p:sp>
        <p:nvSpPr>
          <p:cNvPr id="36" name="text 1"/>
          <p:cNvSpPr txBox="1"/>
          <p:nvPr/>
        </p:nvSpPr>
        <p:spPr>
          <a:xfrm>
            <a:off x="7167880" y="5204053"/>
            <a:ext cx="2155718" cy="641714"/>
          </a:xfrm>
          <a:prstGeom prst="rect">
            <a:avLst/>
          </a:prstGeom>
        </p:spPr>
        <p:txBody>
          <a:bodyPr vert="horz" wrap="none" lIns="0" tIns="0" rIns="0" bIns="0" rtlCol="0">
            <a:spAutoFit/>
          </a:bodyPr>
          <a:lstStyle/>
          <a:p>
            <a:r>
              <a:rPr sz="1370" spc="10" dirty="0">
                <a:solidFill>
                  <a:srgbClr val="FFFFFF"/>
                </a:solidFill>
                <a:latin typeface="Trebuchet MS"/>
                <a:cs typeface="Trebuchet MS"/>
              </a:rPr>
              <a:t>Find more sources by using</a:t>
            </a:r>
            <a:endParaRPr sz="1300">
              <a:latin typeface="Trebuchet MS"/>
              <a:cs typeface="Trebuchet MS"/>
            </a:endParaRPr>
          </a:p>
          <a:p>
            <a:pPr marL="66040"/>
            <a:r>
              <a:rPr sz="1400" spc="10" dirty="0">
                <a:solidFill>
                  <a:srgbClr val="FFFFFF"/>
                </a:solidFill>
                <a:latin typeface="Trebuchet MS"/>
                <a:cs typeface="Trebuchet MS"/>
              </a:rPr>
              <a:t>references in the sources</a:t>
            </a:r>
            <a:endParaRPr sz="1400">
              <a:latin typeface="Trebuchet MS"/>
              <a:cs typeface="Trebuchet MS"/>
            </a:endParaRPr>
          </a:p>
          <a:p>
            <a:pPr marL="393700"/>
            <a:r>
              <a:rPr sz="1400" spc="10" dirty="0">
                <a:solidFill>
                  <a:srgbClr val="FFFFFF"/>
                </a:solidFill>
                <a:latin typeface="Trebuchet MS"/>
                <a:cs typeface="Trebuchet MS"/>
              </a:rPr>
              <a:t>you have located</a:t>
            </a:r>
            <a:endParaRPr sz="1400">
              <a:latin typeface="Trebuchet MS"/>
              <a:cs typeface="Trebuchet MS"/>
            </a:endParaRPr>
          </a:p>
        </p:txBody>
      </p:sp>
      <p:pic>
        <p:nvPicPr>
          <p:cNvPr id="13" name="Imag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35830" y="5632450"/>
            <a:ext cx="2152650" cy="728980"/>
          </a:xfrm>
          <a:prstGeom prst="rect">
            <a:avLst/>
          </a:prstGeom>
        </p:spPr>
      </p:pic>
      <p:sp>
        <p:nvSpPr>
          <p:cNvPr id="37" name="text 1"/>
          <p:cNvSpPr txBox="1"/>
          <p:nvPr/>
        </p:nvSpPr>
        <p:spPr>
          <a:xfrm>
            <a:off x="4923790" y="5687924"/>
            <a:ext cx="1704954" cy="632481"/>
          </a:xfrm>
          <a:prstGeom prst="rect">
            <a:avLst/>
          </a:prstGeom>
        </p:spPr>
        <p:txBody>
          <a:bodyPr vert="horz" wrap="none" lIns="0" tIns="0" rIns="0" bIns="0" rtlCol="0">
            <a:spAutoFit/>
          </a:bodyPr>
          <a:lstStyle/>
          <a:p>
            <a:r>
              <a:rPr sz="1310" spc="10" dirty="0">
                <a:solidFill>
                  <a:srgbClr val="FFFFFF"/>
                </a:solidFill>
                <a:latin typeface="Trebuchet MS"/>
                <a:cs typeface="Trebuchet MS"/>
              </a:rPr>
              <a:t>Do you have sufficient</a:t>
            </a:r>
            <a:endParaRPr sz="1300">
              <a:latin typeface="Trebuchet MS"/>
              <a:cs typeface="Trebuchet MS"/>
            </a:endParaRPr>
          </a:p>
          <a:p>
            <a:pPr marL="248919"/>
            <a:r>
              <a:rPr sz="1400" spc="10" dirty="0">
                <a:solidFill>
                  <a:srgbClr val="FFFFFF"/>
                </a:solidFill>
                <a:latin typeface="Trebuchet MS"/>
                <a:cs typeface="Trebuchet MS"/>
              </a:rPr>
              <a:t>sources for your</a:t>
            </a:r>
            <a:endParaRPr sz="1400">
              <a:latin typeface="Trebuchet MS"/>
              <a:cs typeface="Trebuchet MS"/>
            </a:endParaRPr>
          </a:p>
          <a:p>
            <a:pPr marL="412750"/>
            <a:r>
              <a:rPr sz="1400" spc="10" dirty="0">
                <a:solidFill>
                  <a:srgbClr val="FFFFFF"/>
                </a:solidFill>
                <a:latin typeface="Trebuchet MS"/>
                <a:cs typeface="Trebuchet MS"/>
              </a:rPr>
              <a:t>assignment?</a:t>
            </a:r>
            <a:endParaRPr sz="1400">
              <a:latin typeface="Trebuchet MS"/>
              <a:cs typeface="Trebuchet MS"/>
            </a:endParaRPr>
          </a:p>
        </p:txBody>
      </p:sp>
      <p:pic>
        <p:nvPicPr>
          <p:cNvPr id="14" name="Image"/>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90241" y="4792980"/>
            <a:ext cx="1645919" cy="515620"/>
          </a:xfrm>
          <a:prstGeom prst="rect">
            <a:avLst/>
          </a:prstGeom>
        </p:spPr>
      </p:pic>
      <p:sp>
        <p:nvSpPr>
          <p:cNvPr id="38" name="text 1"/>
          <p:cNvSpPr txBox="1"/>
          <p:nvPr/>
        </p:nvSpPr>
        <p:spPr>
          <a:xfrm>
            <a:off x="3427730" y="4848454"/>
            <a:ext cx="1121141" cy="417037"/>
          </a:xfrm>
          <a:prstGeom prst="rect">
            <a:avLst/>
          </a:prstGeom>
        </p:spPr>
        <p:txBody>
          <a:bodyPr vert="horz" wrap="none" lIns="0" tIns="0" rIns="0" bIns="0" rtlCol="0">
            <a:spAutoFit/>
          </a:bodyPr>
          <a:lstStyle/>
          <a:p>
            <a:r>
              <a:rPr sz="1310" spc="10" dirty="0">
                <a:solidFill>
                  <a:srgbClr val="FFFFFF"/>
                </a:solidFill>
                <a:latin typeface="Trebuchet MS"/>
                <a:cs typeface="Trebuchet MS"/>
              </a:rPr>
              <a:t>Complete your</a:t>
            </a:r>
            <a:endParaRPr sz="1300">
              <a:latin typeface="Trebuchet MS"/>
              <a:cs typeface="Trebuchet MS"/>
            </a:endParaRPr>
          </a:p>
          <a:p>
            <a:pPr marL="142240"/>
            <a:r>
              <a:rPr sz="1400" spc="10" dirty="0">
                <a:solidFill>
                  <a:srgbClr val="FFFFFF"/>
                </a:solidFill>
                <a:latin typeface="Trebuchet MS"/>
                <a:cs typeface="Trebuchet MS"/>
              </a:rPr>
              <a:t>assignment</a:t>
            </a:r>
            <a:endParaRPr sz="1400">
              <a:latin typeface="Trebuchet MS"/>
              <a:cs typeface="Trebuchet MS"/>
            </a:endParaRPr>
          </a:p>
        </p:txBody>
      </p:sp>
      <p:sp>
        <p:nvSpPr>
          <p:cNvPr id="39" name="text 1"/>
          <p:cNvSpPr txBox="1"/>
          <p:nvPr/>
        </p:nvSpPr>
        <p:spPr>
          <a:xfrm>
            <a:off x="2315210" y="3979291"/>
            <a:ext cx="564322" cy="421654"/>
          </a:xfrm>
          <a:prstGeom prst="rect">
            <a:avLst/>
          </a:prstGeom>
        </p:spPr>
        <p:txBody>
          <a:bodyPr vert="horz" wrap="none" lIns="0" tIns="0" rIns="0" bIns="0" rtlCol="0">
            <a:spAutoFit/>
          </a:bodyPr>
          <a:lstStyle/>
          <a:p>
            <a:r>
              <a:rPr sz="1340" b="1" spc="10" dirty="0">
                <a:solidFill>
                  <a:srgbClr val="9900CC"/>
                </a:solidFill>
                <a:latin typeface="Arial"/>
                <a:cs typeface="Arial"/>
              </a:rPr>
              <a:t>START</a:t>
            </a:r>
            <a:endParaRPr sz="1300">
              <a:latin typeface="Arial"/>
              <a:cs typeface="Arial"/>
            </a:endParaRPr>
          </a:p>
          <a:p>
            <a:r>
              <a:rPr sz="1400" b="1" spc="10" dirty="0">
                <a:solidFill>
                  <a:srgbClr val="9900CC"/>
                </a:solidFill>
                <a:latin typeface="Arial"/>
                <a:cs typeface="Arial"/>
              </a:rPr>
              <a:t>HERE</a:t>
            </a:r>
            <a:endParaRPr sz="1400">
              <a:latin typeface="Arial"/>
              <a:cs typeface="Arial"/>
            </a:endParaRPr>
          </a:p>
        </p:txBody>
      </p:sp>
      <p:sp>
        <p:nvSpPr>
          <p:cNvPr id="40" name="text 1"/>
          <p:cNvSpPr txBox="1"/>
          <p:nvPr/>
        </p:nvSpPr>
        <p:spPr>
          <a:xfrm>
            <a:off x="4212590" y="5427091"/>
            <a:ext cx="308418" cy="230832"/>
          </a:xfrm>
          <a:prstGeom prst="rect">
            <a:avLst/>
          </a:prstGeom>
        </p:spPr>
        <p:txBody>
          <a:bodyPr vert="horz" wrap="none" lIns="0" tIns="0" rIns="0" bIns="0" rtlCol="0">
            <a:spAutoFit/>
          </a:bodyPr>
          <a:lstStyle/>
          <a:p>
            <a:r>
              <a:rPr sz="1500" spc="10" dirty="0">
                <a:solidFill>
                  <a:srgbClr val="FFFFFF"/>
                </a:solidFill>
                <a:latin typeface="Trebuchet MS"/>
                <a:cs typeface="Trebuchet MS"/>
              </a:rPr>
              <a:t>YES</a:t>
            </a:r>
            <a:endParaRPr sz="1500">
              <a:latin typeface="Trebuchet MS"/>
              <a:cs typeface="Trebuchet MS"/>
            </a:endParaRPr>
          </a:p>
        </p:txBody>
      </p:sp>
      <p:pic>
        <p:nvPicPr>
          <p:cNvPr id="15" name="Image"/>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47080" y="2429510"/>
            <a:ext cx="2030730" cy="3211830"/>
          </a:xfrm>
          <a:prstGeom prst="rect">
            <a:avLst/>
          </a:prstGeom>
        </p:spPr>
      </p:pic>
      <p:sp>
        <p:nvSpPr>
          <p:cNvPr id="41" name="text 1"/>
          <p:cNvSpPr txBox="1"/>
          <p:nvPr/>
        </p:nvSpPr>
        <p:spPr>
          <a:xfrm>
            <a:off x="5792471" y="5239131"/>
            <a:ext cx="255839" cy="230832"/>
          </a:xfrm>
          <a:prstGeom prst="rect">
            <a:avLst/>
          </a:prstGeom>
        </p:spPr>
        <p:txBody>
          <a:bodyPr vert="horz" wrap="none" lIns="0" tIns="0" rIns="0" bIns="0" rtlCol="0">
            <a:spAutoFit/>
          </a:bodyPr>
          <a:lstStyle/>
          <a:p>
            <a:r>
              <a:rPr sz="1500" spc="10" dirty="0">
                <a:solidFill>
                  <a:srgbClr val="FFFFFF"/>
                </a:solidFill>
                <a:latin typeface="Trebuchet MS"/>
                <a:cs typeface="Trebuchet MS"/>
              </a:rPr>
              <a:t>NO</a:t>
            </a:r>
            <a:endParaRPr sz="1500">
              <a:latin typeface="Trebuchet MS"/>
              <a:cs typeface="Trebuchet MS"/>
            </a:endParaRPr>
          </a:p>
        </p:txBody>
      </p:sp>
      <p:pic>
        <p:nvPicPr>
          <p:cNvPr id="16" name="Image"/>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09340" y="3427730"/>
            <a:ext cx="287020" cy="406400"/>
          </a:xfrm>
          <a:prstGeom prst="rect">
            <a:avLst/>
          </a:prstGeom>
        </p:spPr>
      </p:pic>
      <p:pic>
        <p:nvPicPr>
          <p:cNvPr id="17" name="Image"/>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154170" y="2359660"/>
            <a:ext cx="421640" cy="293370"/>
          </a:xfrm>
          <a:prstGeom prst="rect">
            <a:avLst/>
          </a:prstGeom>
        </p:spPr>
      </p:pic>
      <p:pic>
        <p:nvPicPr>
          <p:cNvPr id="18" name="Image"/>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2990" y="1755140"/>
            <a:ext cx="528320" cy="201930"/>
          </a:xfrm>
          <a:prstGeom prst="rect">
            <a:avLst/>
          </a:prstGeom>
        </p:spPr>
      </p:pic>
      <p:pic>
        <p:nvPicPr>
          <p:cNvPr id="19" name="Image"/>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498840" y="2240280"/>
            <a:ext cx="402590" cy="377190"/>
          </a:xfrm>
          <a:prstGeom prst="rect">
            <a:avLst/>
          </a:prstGeom>
        </p:spPr>
      </p:pic>
      <p:pic>
        <p:nvPicPr>
          <p:cNvPr id="20" name="Image"/>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373869" y="3662680"/>
            <a:ext cx="128270" cy="487680"/>
          </a:xfrm>
          <a:prstGeom prst="rect">
            <a:avLst/>
          </a:prstGeom>
        </p:spPr>
      </p:pic>
      <p:pic>
        <p:nvPicPr>
          <p:cNvPr id="21" name="Image"/>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044940" y="4808220"/>
            <a:ext cx="381000" cy="328930"/>
          </a:xfrm>
          <a:prstGeom prst="rect">
            <a:avLst/>
          </a:prstGeom>
        </p:spPr>
      </p:pic>
      <p:pic>
        <p:nvPicPr>
          <p:cNvPr id="22" name="Image"/>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071360" y="5896610"/>
            <a:ext cx="1047750" cy="334010"/>
          </a:xfrm>
          <a:prstGeom prst="rect">
            <a:avLst/>
          </a:prstGeom>
        </p:spPr>
      </p:pic>
      <p:pic>
        <p:nvPicPr>
          <p:cNvPr id="23" name="Image"/>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976370" y="5303520"/>
            <a:ext cx="694690" cy="664210"/>
          </a:xfrm>
          <a:prstGeom prst="rect">
            <a:avLst/>
          </a:prstGeom>
        </p:spPr>
      </p:pic>
      <p:pic>
        <p:nvPicPr>
          <p:cNvPr id="24" name="Image"/>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546600" y="4183380"/>
            <a:ext cx="1944370" cy="669290"/>
          </a:xfrm>
          <a:prstGeom prst="rect">
            <a:avLst/>
          </a:prstGeom>
        </p:spPr>
      </p:pic>
    </p:spTree>
    <p:extLst>
      <p:ext uri="{BB962C8B-B14F-4D97-AF65-F5344CB8AC3E}">
        <p14:creationId xmlns:p14="http://schemas.microsoft.com/office/powerpoint/2010/main" val="1915116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8337" y="520522"/>
            <a:ext cx="9594761" cy="5324535"/>
          </a:xfrm>
          <a:prstGeom prst="rect">
            <a:avLst/>
          </a:prstGeom>
          <a:noFill/>
        </p:spPr>
        <p:txBody>
          <a:bodyPr wrap="square" rtlCol="0">
            <a:spAutoFit/>
          </a:bodyPr>
          <a:lstStyle/>
          <a:p>
            <a:pPr algn="ctr"/>
            <a:r>
              <a:rPr lang="en-US" sz="4000" b="1" dirty="0">
                <a:solidFill>
                  <a:schemeClr val="bg1">
                    <a:lumMod val="95000"/>
                  </a:schemeClr>
                </a:solidFill>
                <a:latin typeface="Times New Roman" panose="02020603050405020304" pitchFamily="18" charset="0"/>
                <a:cs typeface="Times New Roman" panose="02020603050405020304" pitchFamily="18" charset="0"/>
              </a:rPr>
              <a:t>Search </a:t>
            </a:r>
            <a:r>
              <a:rPr lang="en-US" sz="4000" b="1" dirty="0">
                <a:latin typeface="Times New Roman" panose="02020603050405020304" pitchFamily="18" charset="0"/>
                <a:cs typeface="Times New Roman" panose="02020603050405020304" pitchFamily="18" charset="0"/>
              </a:rPr>
              <a:t>Strategies</a:t>
            </a:r>
          </a:p>
          <a:p>
            <a:pPr algn="ctr"/>
            <a:endParaRPr lang="en-US" sz="2000" b="1" dirty="0">
              <a:latin typeface="Times New Roman" panose="02020603050405020304" pitchFamily="18" charset="0"/>
              <a:cs typeface="Times New Roman" panose="02020603050405020304" pitchFamily="18" charset="0"/>
            </a:endParaRPr>
          </a:p>
          <a:p>
            <a:pPr lvl="1">
              <a:buFont typeface="Arial" pitchFamily="34" charset="0"/>
              <a:buChar char="•"/>
            </a:pPr>
            <a:r>
              <a:rPr lang="en-US" sz="2800" dirty="0">
                <a:latin typeface="Times New Roman" panose="02020603050405020304" pitchFamily="18" charset="0"/>
                <a:cs typeface="Times New Roman" panose="02020603050405020304" pitchFamily="18" charset="0"/>
              </a:rPr>
              <a:t>    Determine/summarize the topic</a:t>
            </a:r>
            <a:endParaRPr lang="en-US" altLang="en-US" sz="2800" dirty="0"/>
          </a:p>
          <a:p>
            <a:pPr marL="914400" lvl="1" indent="-457200">
              <a:buFont typeface="Arial" panose="020B0604020202020204" pitchFamily="34" charset="0"/>
              <a:buChar char="•"/>
            </a:pPr>
            <a:r>
              <a:rPr lang="en-US" altLang="en-US" sz="2800" dirty="0">
                <a:latin typeface="Times New Roman" panose="02020603050405020304" pitchFamily="18" charset="0"/>
                <a:cs typeface="Times New Roman" panose="02020603050405020304" pitchFamily="18" charset="0"/>
              </a:rPr>
              <a:t>Select keywords from research question</a:t>
            </a:r>
          </a:p>
          <a:p>
            <a:pPr marL="914400" lvl="1" indent="-457200">
              <a:buFont typeface="Arial" panose="020B0604020202020204" pitchFamily="34" charset="0"/>
              <a:buChar char="•"/>
            </a:pPr>
            <a:r>
              <a:rPr lang="en-US" altLang="en-US" sz="2800" dirty="0">
                <a:latin typeface="Times New Roman" panose="02020603050405020304" pitchFamily="18" charset="0"/>
                <a:cs typeface="Times New Roman" panose="02020603050405020304" pitchFamily="18" charset="0"/>
              </a:rPr>
              <a:t>Expand your vocabulary using synonyms and related concepts</a:t>
            </a:r>
          </a:p>
          <a:p>
            <a:pPr marL="914400" lvl="1" indent="-457200">
              <a:buFont typeface="Arial" panose="020B0604020202020204" pitchFamily="34" charset="0"/>
              <a:buChar char="•"/>
            </a:pPr>
            <a:r>
              <a:rPr lang="en-US" altLang="en-US" sz="2800" dirty="0">
                <a:latin typeface="Times New Roman" panose="02020603050405020304" pitchFamily="18" charset="0"/>
                <a:cs typeface="Times New Roman" panose="02020603050405020304" pitchFamily="18" charset="0"/>
              </a:rPr>
              <a:t>Construct search queries based on your keywords</a:t>
            </a:r>
            <a:endParaRPr lang="en-US" sz="2800" dirty="0">
              <a:latin typeface="Times New Roman" panose="02020603050405020304" pitchFamily="18" charset="0"/>
              <a:cs typeface="Times New Roman" panose="02020603050405020304" pitchFamily="18" charset="0"/>
            </a:endParaRPr>
          </a:p>
          <a:p>
            <a:pPr lvl="1">
              <a:buFont typeface="Arial" pitchFamily="34" charset="0"/>
              <a:buChar char="•"/>
            </a:pPr>
            <a:r>
              <a:rPr lang="en-US" sz="2800" dirty="0">
                <a:latin typeface="Times New Roman" panose="02020603050405020304" pitchFamily="18" charset="0"/>
                <a:cs typeface="Times New Roman" panose="02020603050405020304" pitchFamily="18" charset="0"/>
              </a:rPr>
              <a:t>    Identify main concepts</a:t>
            </a:r>
          </a:p>
          <a:p>
            <a:pPr lvl="1">
              <a:buFont typeface="Arial" pitchFamily="34" charset="0"/>
              <a:buChar char="•"/>
            </a:pPr>
            <a:r>
              <a:rPr lang="en-US" sz="2800" dirty="0">
                <a:latin typeface="Times New Roman" panose="02020603050405020304" pitchFamily="18" charset="0"/>
                <a:cs typeface="Times New Roman" panose="02020603050405020304" pitchFamily="18" charset="0"/>
              </a:rPr>
              <a:t>    </a:t>
            </a:r>
            <a:r>
              <a:rPr lang="en-US" sz="2800" dirty="0">
                <a:solidFill>
                  <a:schemeClr val="bg1">
                    <a:lumMod val="95000"/>
                  </a:schemeClr>
                </a:solidFill>
                <a:latin typeface="Times New Roman" panose="02020603050405020304" pitchFamily="18" charset="0"/>
                <a:cs typeface="Times New Roman" panose="02020603050405020304" pitchFamily="18" charset="0"/>
              </a:rPr>
              <a:t>Check for background information</a:t>
            </a:r>
          </a:p>
          <a:p>
            <a:pPr lvl="1">
              <a:buFont typeface="Arial" pitchFamily="34" charset="0"/>
              <a:buChar char="•"/>
            </a:pPr>
            <a:r>
              <a:rPr lang="en-US" sz="2800" dirty="0">
                <a:latin typeface="Times New Roman" panose="02020603050405020304" pitchFamily="18" charset="0"/>
                <a:cs typeface="Times New Roman" panose="02020603050405020304" pitchFamily="18" charset="0"/>
              </a:rPr>
              <a:t>    Develop a list of keywords and phrases </a:t>
            </a:r>
          </a:p>
          <a:p>
            <a:pPr lvl="1">
              <a:buFont typeface="Arial" pitchFamily="34" charset="0"/>
              <a:buChar char="•"/>
            </a:pPr>
            <a:r>
              <a:rPr lang="en-US" sz="2800" dirty="0">
                <a:latin typeface="Times New Roman" panose="02020603050405020304" pitchFamily="18" charset="0"/>
                <a:cs typeface="Times New Roman" panose="02020603050405020304" pitchFamily="18" charset="0"/>
              </a:rPr>
              <a:t>    Search in databases, on the Internet, in library catalogs</a:t>
            </a:r>
          </a:p>
          <a:p>
            <a:pPr lvl="1">
              <a:buFont typeface="Arial" pitchFamily="34" charset="0"/>
              <a:buChar char="•"/>
            </a:pPr>
            <a:r>
              <a:rPr lang="en-US" sz="2800" dirty="0">
                <a:solidFill>
                  <a:schemeClr val="bg1">
                    <a:lumMod val="95000"/>
                  </a:schemeClr>
                </a:solidFill>
                <a:latin typeface="Times New Roman" panose="02020603050405020304" pitchFamily="18" charset="0"/>
                <a:cs typeface="Times New Roman" panose="02020603050405020304" pitchFamily="18" charset="0"/>
              </a:rPr>
              <a:t>    Keep publication/origination information organized</a:t>
            </a:r>
          </a:p>
        </p:txBody>
      </p:sp>
    </p:spTree>
    <p:extLst>
      <p:ext uri="{BB962C8B-B14F-4D97-AF65-F5344CB8AC3E}">
        <p14:creationId xmlns:p14="http://schemas.microsoft.com/office/powerpoint/2010/main" val="2409966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6676" y="874415"/>
            <a:ext cx="8706118" cy="3477875"/>
          </a:xfrm>
          <a:prstGeom prst="rect">
            <a:avLst/>
          </a:prstGeom>
        </p:spPr>
        <p:txBody>
          <a:bodyPr wrap="square">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Topic Determination </a:t>
            </a:r>
          </a:p>
          <a:p>
            <a:pPr algn="ctr"/>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research scope/course/assignment may guide to the choice of a topic </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Topic should be as specific as possible </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 very broad topic may need narrowing </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 very specific topic may need expansion</a:t>
            </a:r>
          </a:p>
        </p:txBody>
      </p:sp>
    </p:spTree>
    <p:extLst>
      <p:ext uri="{BB962C8B-B14F-4D97-AF65-F5344CB8AC3E}">
        <p14:creationId xmlns:p14="http://schemas.microsoft.com/office/powerpoint/2010/main" val="3553454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6221" y="810020"/>
            <a:ext cx="9079605" cy="4770537"/>
          </a:xfrm>
          <a:prstGeom prst="rect">
            <a:avLst/>
          </a:prstGeom>
        </p:spPr>
        <p:txBody>
          <a:bodyPr wrap="square">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Topic Determination </a:t>
            </a:r>
          </a:p>
          <a:p>
            <a:pPr algn="ctr"/>
            <a:endParaRPr lang="en-US" sz="4000" b="1"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For searching</a:t>
            </a:r>
          </a:p>
          <a:p>
            <a:r>
              <a:rPr lang="en-US" sz="2800" dirty="0">
                <a:latin typeface="Times New Roman" panose="02020603050405020304" pitchFamily="18" charset="0"/>
                <a:cs typeface="Times New Roman" panose="02020603050405020304" pitchFamily="18" charset="0"/>
              </a:rPr>
              <a:t>Example 1:</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 I want information on how violence on television affects children. </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Example 2: </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I want to find information on the Drug abuse that becoming a problem amongst teenagers.</a:t>
            </a:r>
          </a:p>
        </p:txBody>
      </p:sp>
    </p:spTree>
    <p:extLst>
      <p:ext uri="{BB962C8B-B14F-4D97-AF65-F5344CB8AC3E}">
        <p14:creationId xmlns:p14="http://schemas.microsoft.com/office/powerpoint/2010/main" val="4162243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888" y="887294"/>
            <a:ext cx="9247030" cy="4585871"/>
          </a:xfrm>
          <a:prstGeom prst="rect">
            <a:avLst/>
          </a:prstGeom>
        </p:spPr>
        <p:txBody>
          <a:bodyPr wrap="square">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Concepts </a:t>
            </a:r>
          </a:p>
          <a:p>
            <a:pPr algn="ctr"/>
            <a:endParaRPr lang="en-US" sz="2800"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Concepts are the main ideas of the topic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main concepts should be represented in the topic summary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Concepts make up each unique search topic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Most topics can be broken down into two or three main concepts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Note that we may have to rewrite the problem statement – but don’t lose any meaning!! </a:t>
            </a:r>
          </a:p>
        </p:txBody>
      </p:sp>
    </p:spTree>
    <p:extLst>
      <p:ext uri="{BB962C8B-B14F-4D97-AF65-F5344CB8AC3E}">
        <p14:creationId xmlns:p14="http://schemas.microsoft.com/office/powerpoint/2010/main" val="993047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4247" y="684607"/>
            <a:ext cx="9697791" cy="5262979"/>
          </a:xfrm>
          <a:prstGeom prst="rect">
            <a:avLst/>
          </a:prstGeom>
        </p:spPr>
        <p:txBody>
          <a:bodyPr wrap="square">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Concepts </a:t>
            </a:r>
          </a:p>
          <a:p>
            <a:pPr algn="ctr"/>
            <a:endParaRPr lang="en-US" sz="4000" b="1" dirty="0">
              <a:latin typeface="Times New Roman" panose="02020603050405020304" pitchFamily="18" charset="0"/>
              <a:cs typeface="Times New Roman" panose="02020603050405020304" pitchFamily="18" charset="0"/>
            </a:endParaRPr>
          </a:p>
          <a:p>
            <a:pPr algn="ctr"/>
            <a:r>
              <a:rPr lang="en-US" sz="3200" dirty="0">
                <a:latin typeface="Times New Roman" panose="02020603050405020304" pitchFamily="18" charset="0"/>
                <a:cs typeface="Times New Roman" panose="02020603050405020304" pitchFamily="18" charset="0"/>
              </a:rPr>
              <a:t>Political violence in public Universities affect higher education. </a:t>
            </a:r>
          </a:p>
          <a:p>
            <a:pPr algn="ctr"/>
            <a:r>
              <a:rPr lang="en-US" sz="3200" dirty="0">
                <a:latin typeface="Times New Roman" panose="02020603050405020304" pitchFamily="18" charset="0"/>
                <a:cs typeface="Times New Roman" panose="02020603050405020304" pitchFamily="18" charset="0"/>
              </a:rPr>
              <a:t>Drug abuse is becoming a problem amongst teenagers.</a:t>
            </a:r>
          </a:p>
          <a:p>
            <a:pPr algn="ctr"/>
            <a:endParaRPr lang="en-US" sz="3200" dirty="0">
              <a:latin typeface="Times New Roman" panose="02020603050405020304" pitchFamily="18" charset="0"/>
              <a:cs typeface="Times New Roman" panose="02020603050405020304" pitchFamily="18" charset="0"/>
            </a:endParaRPr>
          </a:p>
          <a:p>
            <a:pPr algn="ctr"/>
            <a:r>
              <a:rPr lang="en-US" sz="3200" dirty="0">
                <a:solidFill>
                  <a:srgbClr val="FF0000"/>
                </a:solidFill>
                <a:latin typeface="Times New Roman" panose="02020603050405020304" pitchFamily="18" charset="0"/>
                <a:cs typeface="Times New Roman" panose="02020603050405020304" pitchFamily="18" charset="0"/>
              </a:rPr>
              <a:t>Political violence</a:t>
            </a:r>
            <a:r>
              <a:rPr lang="en-US" sz="3200" dirty="0">
                <a:latin typeface="Times New Roman" panose="02020603050405020304" pitchFamily="18" charset="0"/>
                <a:cs typeface="Times New Roman" panose="02020603050405020304" pitchFamily="18" charset="0"/>
              </a:rPr>
              <a:t> in public Universities affects </a:t>
            </a:r>
            <a:r>
              <a:rPr lang="en-US" sz="3200" dirty="0">
                <a:solidFill>
                  <a:srgbClr val="FF0000"/>
                </a:solidFill>
                <a:latin typeface="Times New Roman" panose="02020603050405020304" pitchFamily="18" charset="0"/>
                <a:cs typeface="Times New Roman" panose="02020603050405020304" pitchFamily="18" charset="0"/>
              </a:rPr>
              <a:t>higher education</a:t>
            </a:r>
            <a:r>
              <a:rPr lang="en-US" sz="3200" dirty="0">
                <a:latin typeface="Times New Roman" panose="02020603050405020304" pitchFamily="18" charset="0"/>
                <a:cs typeface="Times New Roman" panose="02020603050405020304" pitchFamily="18" charset="0"/>
              </a:rPr>
              <a:t>. </a:t>
            </a:r>
          </a:p>
          <a:p>
            <a:pPr algn="ctr"/>
            <a:r>
              <a:rPr lang="en-US" sz="3200" dirty="0">
                <a:solidFill>
                  <a:srgbClr val="FF0000"/>
                </a:solidFill>
                <a:latin typeface="Times New Roman" panose="02020603050405020304" pitchFamily="18" charset="0"/>
                <a:cs typeface="Times New Roman" panose="02020603050405020304" pitchFamily="18" charset="0"/>
              </a:rPr>
              <a:t>Drug abuse </a:t>
            </a:r>
            <a:r>
              <a:rPr lang="en-US" sz="3200" dirty="0">
                <a:latin typeface="Times New Roman" panose="02020603050405020304" pitchFamily="18" charset="0"/>
                <a:cs typeface="Times New Roman" panose="02020603050405020304" pitchFamily="18" charset="0"/>
              </a:rPr>
              <a:t>is becoming a problem amongst </a:t>
            </a:r>
            <a:r>
              <a:rPr lang="en-US" sz="3200" dirty="0">
                <a:solidFill>
                  <a:srgbClr val="FF0000"/>
                </a:solidFill>
                <a:latin typeface="Times New Roman" panose="02020603050405020304" pitchFamily="18" charset="0"/>
                <a:cs typeface="Times New Roman" panose="02020603050405020304" pitchFamily="18" charset="0"/>
              </a:rPr>
              <a:t>teenagers.</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5598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Times New Roman" panose="02020603050405020304" pitchFamily="18" charset="0"/>
                <a:cs typeface="Times New Roman" panose="02020603050405020304" pitchFamily="18" charset="0"/>
              </a:rPr>
              <a:t>Research &amp; Search</a:t>
            </a:r>
          </a:p>
        </p:txBody>
      </p:sp>
      <p:pic>
        <p:nvPicPr>
          <p:cNvPr id="4" name="Picture 3" descr="C:\Users\Nur Ahammad\Desktop\118-512.png"/>
          <p:cNvPicPr>
            <a:picLocks noChangeAspect="1" noChangeArrowheads="1"/>
          </p:cNvPicPr>
          <p:nvPr/>
        </p:nvPicPr>
        <p:blipFill>
          <a:blip r:embed="rId2"/>
          <a:srcRect/>
          <a:stretch>
            <a:fillRect/>
          </a:stretch>
        </p:blipFill>
        <p:spPr bwMode="auto">
          <a:xfrm>
            <a:off x="4752389" y="389049"/>
            <a:ext cx="2438400" cy="2057400"/>
          </a:xfrm>
          <a:prstGeom prst="rect">
            <a:avLst/>
          </a:prstGeom>
          <a:noFill/>
        </p:spPr>
      </p:pic>
    </p:spTree>
    <p:extLst>
      <p:ext uri="{BB962C8B-B14F-4D97-AF65-F5344CB8AC3E}">
        <p14:creationId xmlns:p14="http://schemas.microsoft.com/office/powerpoint/2010/main" val="814774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8945" y="607335"/>
            <a:ext cx="9517488" cy="6124754"/>
          </a:xfrm>
          <a:prstGeom prst="rect">
            <a:avLst/>
          </a:prstGeom>
        </p:spPr>
        <p:txBody>
          <a:bodyPr wrap="square">
            <a:spAutoFit/>
          </a:bodyPr>
          <a:lstStyle/>
          <a:p>
            <a:pPr algn="ctr"/>
            <a:r>
              <a:rPr lang="en-US" sz="4000" b="1" dirty="0">
                <a:solidFill>
                  <a:schemeClr val="bg1"/>
                </a:solidFill>
                <a:latin typeface="Times New Roman" panose="02020603050405020304" pitchFamily="18" charset="0"/>
                <a:cs typeface="Times New Roman" panose="02020603050405020304" pitchFamily="18" charset="0"/>
              </a:rPr>
              <a:t>Concepts</a:t>
            </a:r>
          </a:p>
          <a:p>
            <a:pPr algn="ctr"/>
            <a:endParaRPr lang="en-US" sz="4000" b="1" dirty="0">
              <a:solidFill>
                <a:schemeClr val="bg1"/>
              </a:solidFill>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Combine concepts with AND</a:t>
            </a:r>
          </a:p>
          <a:p>
            <a:endParaRPr lang="en-US" sz="2800" dirty="0">
              <a:latin typeface="Times New Roman" panose="02020603050405020304" pitchFamily="18" charset="0"/>
              <a:cs typeface="Times New Roman" panose="02020603050405020304" pitchFamily="18" charset="0"/>
            </a:endParaRPr>
          </a:p>
          <a:p>
            <a:pPr algn="ctr"/>
            <a:r>
              <a:rPr lang="en-US" sz="3200" dirty="0">
                <a:solidFill>
                  <a:srgbClr val="FF0000"/>
                </a:solidFill>
                <a:latin typeface="Times New Roman" panose="02020603050405020304" pitchFamily="18" charset="0"/>
                <a:cs typeface="Times New Roman" panose="02020603050405020304" pitchFamily="18" charset="0"/>
              </a:rPr>
              <a:t>Political violence</a:t>
            </a:r>
            <a:r>
              <a:rPr lang="en-US" sz="3200" dirty="0">
                <a:latin typeface="Times New Roman" panose="02020603050405020304" pitchFamily="18" charset="0"/>
                <a:cs typeface="Times New Roman" panose="02020603050405020304" pitchFamily="18" charset="0"/>
              </a:rPr>
              <a:t> </a:t>
            </a:r>
            <a:r>
              <a:rPr lang="en-US" sz="3200" dirty="0">
                <a:solidFill>
                  <a:srgbClr val="FF0000"/>
                </a:solidFill>
                <a:latin typeface="Times New Roman" panose="02020603050405020304" pitchFamily="18" charset="0"/>
                <a:cs typeface="Times New Roman" panose="02020603050405020304" pitchFamily="18" charset="0"/>
              </a:rPr>
              <a:t>higher education</a:t>
            </a:r>
            <a:r>
              <a:rPr lang="en-US" sz="3200" dirty="0">
                <a:latin typeface="Times New Roman" panose="02020603050405020304" pitchFamily="18" charset="0"/>
                <a:cs typeface="Times New Roman" panose="02020603050405020304" pitchFamily="18" charset="0"/>
              </a:rPr>
              <a:t> </a:t>
            </a:r>
          </a:p>
          <a:p>
            <a:pPr algn="ctr"/>
            <a:r>
              <a:rPr lang="en-US" sz="3200" dirty="0">
                <a:solidFill>
                  <a:srgbClr val="FF0000"/>
                </a:solidFill>
                <a:latin typeface="Times New Roman" panose="02020603050405020304" pitchFamily="18" charset="0"/>
                <a:cs typeface="Times New Roman" panose="02020603050405020304" pitchFamily="18" charset="0"/>
              </a:rPr>
              <a:t>Drug abuse teenagers</a:t>
            </a:r>
          </a:p>
          <a:p>
            <a:pPr algn="ctr"/>
            <a:endParaRPr lang="en-US" sz="3200" dirty="0">
              <a:solidFill>
                <a:srgbClr val="FF0000"/>
              </a:solidFill>
              <a:latin typeface="Times New Roman" panose="02020603050405020304" pitchFamily="18" charset="0"/>
              <a:cs typeface="Times New Roman" panose="02020603050405020304" pitchFamily="18" charset="0"/>
            </a:endParaRPr>
          </a:p>
          <a:p>
            <a:pPr algn="ctr"/>
            <a:r>
              <a:rPr lang="en-US" sz="3200" dirty="0">
                <a:solidFill>
                  <a:srgbClr val="FF0000"/>
                </a:solidFill>
                <a:latin typeface="Times New Roman" panose="02020603050405020304" pitchFamily="18" charset="0"/>
                <a:cs typeface="Times New Roman" panose="02020603050405020304" pitchFamily="18" charset="0"/>
              </a:rPr>
              <a:t>Political violence</a:t>
            </a:r>
            <a:r>
              <a:rPr lang="en-US" sz="3200" dirty="0">
                <a:latin typeface="Times New Roman" panose="02020603050405020304" pitchFamily="18" charset="0"/>
                <a:cs typeface="Times New Roman" panose="02020603050405020304" pitchFamily="18" charset="0"/>
              </a:rPr>
              <a:t> AND </a:t>
            </a:r>
            <a:r>
              <a:rPr lang="en-US" sz="3200" dirty="0">
                <a:solidFill>
                  <a:srgbClr val="FF0000"/>
                </a:solidFill>
                <a:latin typeface="Times New Roman" panose="02020603050405020304" pitchFamily="18" charset="0"/>
                <a:cs typeface="Times New Roman" panose="02020603050405020304" pitchFamily="18" charset="0"/>
              </a:rPr>
              <a:t>higher education</a:t>
            </a:r>
            <a:r>
              <a:rPr lang="en-US" sz="3200" dirty="0">
                <a:latin typeface="Times New Roman" panose="02020603050405020304" pitchFamily="18" charset="0"/>
                <a:cs typeface="Times New Roman" panose="02020603050405020304" pitchFamily="18" charset="0"/>
              </a:rPr>
              <a:t> </a:t>
            </a:r>
          </a:p>
          <a:p>
            <a:pPr algn="ctr"/>
            <a:r>
              <a:rPr lang="en-US" sz="3200" dirty="0">
                <a:solidFill>
                  <a:srgbClr val="FF0000"/>
                </a:solidFill>
                <a:latin typeface="Times New Roman" panose="02020603050405020304" pitchFamily="18" charset="0"/>
                <a:cs typeface="Times New Roman" panose="02020603050405020304" pitchFamily="18" charset="0"/>
              </a:rPr>
              <a:t>Drug abuse </a:t>
            </a:r>
            <a:r>
              <a:rPr lang="en-US" sz="3200" dirty="0">
                <a:solidFill>
                  <a:schemeClr val="bg1"/>
                </a:solidFill>
                <a:latin typeface="Times New Roman" panose="02020603050405020304" pitchFamily="18" charset="0"/>
                <a:cs typeface="Times New Roman" panose="02020603050405020304" pitchFamily="18" charset="0"/>
              </a:rPr>
              <a:t>AND</a:t>
            </a:r>
            <a:r>
              <a:rPr lang="en-US" sz="3200" dirty="0">
                <a:solidFill>
                  <a:srgbClr val="FF0000"/>
                </a:solidFill>
                <a:latin typeface="Times New Roman" panose="02020603050405020304" pitchFamily="18" charset="0"/>
                <a:cs typeface="Times New Roman" panose="02020603050405020304" pitchFamily="18" charset="0"/>
              </a:rPr>
              <a:t> teenagers</a:t>
            </a:r>
          </a:p>
          <a:p>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14654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0615" y="668352"/>
            <a:ext cx="9311424" cy="4585871"/>
          </a:xfrm>
          <a:prstGeom prst="rect">
            <a:avLst/>
          </a:prstGeom>
        </p:spPr>
        <p:txBody>
          <a:bodyPr wrap="square">
            <a:spAutoFit/>
          </a:bodyPr>
          <a:lstStyle/>
          <a:p>
            <a:pPr algn="ctr"/>
            <a:r>
              <a:rPr lang="en-US" sz="4000" b="1" dirty="0">
                <a:latin typeface="Times New Roman" panose="02020603050405020304" pitchFamily="18" charset="0"/>
                <a:cs typeface="Times New Roman" panose="02020603050405020304" pitchFamily="18" charset="0"/>
              </a:rPr>
              <a:t>Background Information </a:t>
            </a:r>
          </a:p>
          <a:p>
            <a:pPr algn="ctr"/>
            <a:endParaRPr lang="en-US" sz="3600" dirty="0">
              <a:latin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Encyclopedias, textbooks, dictionaries and periodicals provide background information for our research topic </a:t>
            </a:r>
          </a:p>
          <a:p>
            <a:pPr marL="571500" indent="-571500">
              <a:buFont typeface="Arial" panose="020B0604020202020204" pitchFamily="34" charset="0"/>
              <a:buChar char="•"/>
            </a:pPr>
            <a:r>
              <a:rPr lang="en-US" sz="3600" dirty="0">
                <a:latin typeface="Times New Roman" panose="02020603050405020304" pitchFamily="18" charset="0"/>
                <a:cs typeface="Times New Roman" panose="02020603050405020304" pitchFamily="18" charset="0"/>
              </a:rPr>
              <a:t>These sources help develop a list of keywords to use for searching in databases, library catalogs, indexes and on the Internet</a:t>
            </a:r>
          </a:p>
        </p:txBody>
      </p:sp>
    </p:spTree>
    <p:extLst>
      <p:ext uri="{BB962C8B-B14F-4D97-AF65-F5344CB8AC3E}">
        <p14:creationId xmlns:p14="http://schemas.microsoft.com/office/powerpoint/2010/main" val="1409896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8642" y="761466"/>
            <a:ext cx="9672034" cy="4154984"/>
          </a:xfrm>
          <a:prstGeom prst="rect">
            <a:avLst/>
          </a:prstGeom>
        </p:spPr>
        <p:txBody>
          <a:bodyPr wrap="square">
            <a:spAutoFit/>
          </a:bodyPr>
          <a:lstStyle/>
          <a:p>
            <a:pPr algn="ctr"/>
            <a:r>
              <a:rPr lang="en-US" sz="4000" dirty="0">
                <a:latin typeface="Times New Roman" panose="02020603050405020304" pitchFamily="18" charset="0"/>
                <a:cs typeface="Times New Roman" panose="02020603050405020304" pitchFamily="18" charset="0"/>
              </a:rPr>
              <a:t>Keywords </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Initially, choose words that represent the concepts directly from the problem statement. </a:t>
            </a: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Keywords come form research question. </a:t>
            </a:r>
          </a:p>
          <a:p>
            <a:pPr marL="457200" indent="-457200">
              <a:buFont typeface="Arial" panose="020B0604020202020204" pitchFamily="34" charset="0"/>
              <a:buChar char="•"/>
            </a:pPr>
            <a:r>
              <a:rPr lang="en-US" altLang="en-US" sz="3200" dirty="0">
                <a:latin typeface="Times New Roman" panose="02020603050405020304" pitchFamily="18" charset="0"/>
                <a:cs typeface="Times New Roman" panose="02020603050405020304" pitchFamily="18" charset="0"/>
              </a:rPr>
              <a:t>Select keywords from research question</a:t>
            </a:r>
          </a:p>
          <a:p>
            <a:pPr marL="457200" indent="-457200">
              <a:buFont typeface="Arial" panose="020B0604020202020204" pitchFamily="34" charset="0"/>
              <a:buChar char="•"/>
            </a:pPr>
            <a:r>
              <a:rPr lang="en-US" altLang="en-US" sz="3200" dirty="0">
                <a:latin typeface="Times New Roman" panose="02020603050405020304" pitchFamily="18" charset="0"/>
                <a:cs typeface="Times New Roman" panose="02020603050405020304" pitchFamily="18" charset="0"/>
              </a:rPr>
              <a:t>Expand your vocabulary using synonyms and related concepts</a:t>
            </a:r>
          </a:p>
          <a:p>
            <a:pPr marL="457200" indent="-457200">
              <a:buFont typeface="Arial" panose="020B0604020202020204" pitchFamily="34" charset="0"/>
              <a:buChar char="•"/>
            </a:pPr>
            <a:r>
              <a:rPr lang="en-US" altLang="en-US" sz="3200" dirty="0">
                <a:latin typeface="Times New Roman" panose="02020603050405020304" pitchFamily="18" charset="0"/>
                <a:cs typeface="Times New Roman" panose="02020603050405020304" pitchFamily="18" charset="0"/>
              </a:rPr>
              <a:t>Construct search queries based on your keywords</a:t>
            </a:r>
          </a:p>
        </p:txBody>
      </p:sp>
    </p:spTree>
    <p:extLst>
      <p:ext uri="{BB962C8B-B14F-4D97-AF65-F5344CB8AC3E}">
        <p14:creationId xmlns:p14="http://schemas.microsoft.com/office/powerpoint/2010/main" val="1154813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8338" y="700654"/>
            <a:ext cx="9826581" cy="2862322"/>
          </a:xfrm>
          <a:prstGeom prst="rect">
            <a:avLst/>
          </a:prstGeom>
        </p:spPr>
        <p:txBody>
          <a:bodyPr wrap="square">
            <a:spAutoFit/>
          </a:bodyPr>
          <a:lstStyle/>
          <a:p>
            <a:pPr algn="ctr"/>
            <a:r>
              <a:rPr lang="en-US" altLang="en-US" sz="3600" dirty="0">
                <a:latin typeface="Times New Roman" panose="02020603050405020304" pitchFamily="18" charset="0"/>
                <a:cs typeface="Times New Roman" panose="02020603050405020304" pitchFamily="18" charset="0"/>
              </a:rPr>
              <a:t>Keywords</a:t>
            </a:r>
          </a:p>
          <a:p>
            <a:pPr marL="285750" indent="-285750">
              <a:buFont typeface="Arial" panose="020B0604020202020204" pitchFamily="34" charset="0"/>
              <a:buChar char="•"/>
            </a:pPr>
            <a:r>
              <a:rPr lang="en-US" altLang="en-US" sz="3600" dirty="0">
                <a:latin typeface="Times New Roman" panose="02020603050405020304" pitchFamily="18" charset="0"/>
                <a:cs typeface="Times New Roman" panose="02020603050405020304" pitchFamily="18" charset="0"/>
              </a:rPr>
              <a:t>Start with your research question. </a:t>
            </a:r>
          </a:p>
          <a:p>
            <a:r>
              <a:rPr lang="en-US" altLang="en-US" sz="3600" dirty="0">
                <a:latin typeface="Times New Roman" panose="02020603050405020304" pitchFamily="18" charset="0"/>
                <a:cs typeface="Times New Roman" panose="02020603050405020304" pitchFamily="18" charset="0"/>
              </a:rPr>
              <a:t>For example:</a:t>
            </a:r>
          </a:p>
          <a:p>
            <a:r>
              <a:rPr lang="en-US" altLang="en-US" sz="3600" i="1" dirty="0">
                <a:latin typeface="Times New Roman" panose="02020603050405020304" pitchFamily="18" charset="0"/>
                <a:cs typeface="Times New Roman" panose="02020603050405020304" pitchFamily="18" charset="0"/>
              </a:rPr>
              <a:t>What affect do digital social networks have on personal communication skills?</a:t>
            </a:r>
          </a:p>
        </p:txBody>
      </p:sp>
    </p:spTree>
    <p:extLst>
      <p:ext uri="{BB962C8B-B14F-4D97-AF65-F5344CB8AC3E}">
        <p14:creationId xmlns:p14="http://schemas.microsoft.com/office/powerpoint/2010/main" val="1062796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7431" y="796937"/>
            <a:ext cx="9569003" cy="5632311"/>
          </a:xfrm>
          <a:prstGeom prst="rect">
            <a:avLst/>
          </a:prstGeom>
        </p:spPr>
        <p:txBody>
          <a:bodyPr wrap="square">
            <a:spAutoFit/>
          </a:bodyPr>
          <a:lstStyle/>
          <a:p>
            <a:pPr algn="ctr"/>
            <a:r>
              <a:rPr lang="en-US" altLang="en-US" sz="3600" dirty="0">
                <a:latin typeface="Times New Roman" panose="02020603050405020304" pitchFamily="18" charset="0"/>
                <a:cs typeface="Times New Roman" panose="02020603050405020304" pitchFamily="18" charset="0"/>
              </a:rPr>
              <a:t>Keywords/Phrases</a:t>
            </a:r>
          </a:p>
          <a:p>
            <a:r>
              <a:rPr lang="en-US" altLang="en-US" sz="3600" dirty="0">
                <a:latin typeface="Times New Roman" panose="02020603050405020304" pitchFamily="18" charset="0"/>
                <a:cs typeface="Times New Roman" panose="02020603050405020304" pitchFamily="18" charset="0"/>
              </a:rPr>
              <a:t>Highlight keywords, ignore small or filler words and broad or general words:</a:t>
            </a:r>
          </a:p>
          <a:p>
            <a:r>
              <a:rPr lang="en-US" altLang="en-US" sz="3600" i="1" strike="sngStrike" dirty="0">
                <a:latin typeface="Times New Roman" panose="02020603050405020304" pitchFamily="18" charset="0"/>
                <a:cs typeface="Times New Roman" panose="02020603050405020304" pitchFamily="18" charset="0"/>
              </a:rPr>
              <a:t>What affect do </a:t>
            </a:r>
            <a:r>
              <a:rPr lang="en-US" altLang="en-US" sz="3600" b="1" i="1" dirty="0">
                <a:latin typeface="Times New Roman" panose="02020603050405020304" pitchFamily="18" charset="0"/>
                <a:cs typeface="Times New Roman" panose="02020603050405020304" pitchFamily="18" charset="0"/>
              </a:rPr>
              <a:t>digital social networks </a:t>
            </a:r>
            <a:r>
              <a:rPr lang="en-US" altLang="en-US" sz="3600" i="1" strike="sngStrike" dirty="0">
                <a:latin typeface="Times New Roman" panose="02020603050405020304" pitchFamily="18" charset="0"/>
                <a:cs typeface="Times New Roman" panose="02020603050405020304" pitchFamily="18" charset="0"/>
              </a:rPr>
              <a:t>have on </a:t>
            </a:r>
            <a:r>
              <a:rPr lang="en-US" altLang="en-US" sz="3600" b="1" i="1" dirty="0">
                <a:latin typeface="Times New Roman" panose="02020603050405020304" pitchFamily="18" charset="0"/>
                <a:cs typeface="Times New Roman" panose="02020603050405020304" pitchFamily="18" charset="0"/>
              </a:rPr>
              <a:t>personal communication skills</a:t>
            </a:r>
            <a:r>
              <a:rPr lang="en-US" altLang="en-US" sz="3600" i="1" dirty="0">
                <a:latin typeface="Times New Roman" panose="02020603050405020304" pitchFamily="18" charset="0"/>
                <a:cs typeface="Times New Roman" panose="02020603050405020304" pitchFamily="18" charset="0"/>
              </a:rPr>
              <a:t>?</a:t>
            </a:r>
          </a:p>
          <a:p>
            <a:pPr lvl="1"/>
            <a:r>
              <a:rPr lang="en-US" altLang="en-US" sz="3600" dirty="0">
                <a:latin typeface="Times New Roman" panose="02020603050405020304" pitchFamily="18" charset="0"/>
                <a:cs typeface="Times New Roman" panose="02020603050405020304" pitchFamily="18" charset="0"/>
              </a:rPr>
              <a:t>Digital social networks</a:t>
            </a:r>
          </a:p>
          <a:p>
            <a:pPr lvl="1"/>
            <a:r>
              <a:rPr lang="en-US" altLang="en-US" sz="3600" dirty="0">
                <a:latin typeface="Times New Roman" panose="02020603050405020304" pitchFamily="18" charset="0"/>
                <a:cs typeface="Times New Roman" panose="02020603050405020304" pitchFamily="18" charset="0"/>
              </a:rPr>
              <a:t>Personal communication skills</a:t>
            </a:r>
          </a:p>
          <a:p>
            <a:r>
              <a:rPr lang="en-US" altLang="en-US" sz="3600" dirty="0">
                <a:latin typeface="Times New Roman" panose="02020603050405020304" pitchFamily="18" charset="0"/>
                <a:cs typeface="Times New Roman" panose="02020603050405020304" pitchFamily="18" charset="0"/>
              </a:rPr>
              <a:t>It may help to search as phrases using quotes:</a:t>
            </a:r>
          </a:p>
          <a:p>
            <a:pPr lvl="1"/>
            <a:r>
              <a:rPr lang="en-US" altLang="en-US" sz="3600" dirty="0">
                <a:latin typeface="Times New Roman" panose="02020603050405020304" pitchFamily="18" charset="0"/>
                <a:cs typeface="Times New Roman" panose="02020603050405020304" pitchFamily="18" charset="0"/>
              </a:rPr>
              <a:t>“digital social networks”</a:t>
            </a:r>
          </a:p>
          <a:p>
            <a:pPr lvl="1"/>
            <a:r>
              <a:rPr lang="en-US" altLang="en-US" sz="3600" dirty="0">
                <a:latin typeface="Times New Roman" panose="02020603050405020304" pitchFamily="18" charset="0"/>
                <a:cs typeface="Times New Roman" panose="02020603050405020304" pitchFamily="18" charset="0"/>
              </a:rPr>
              <a:t>“personal communication skills”</a:t>
            </a:r>
          </a:p>
        </p:txBody>
      </p:sp>
    </p:spTree>
    <p:extLst>
      <p:ext uri="{BB962C8B-B14F-4D97-AF65-F5344CB8AC3E}">
        <p14:creationId xmlns:p14="http://schemas.microsoft.com/office/powerpoint/2010/main" val="3273787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119062" indent="0">
              <a:buNone/>
            </a:pPr>
            <a:r>
              <a:rPr lang="en-US" dirty="0"/>
              <a:t>You could just search this in Academic Search Premier, but the results are disappointing:</a:t>
            </a:r>
          </a:p>
          <a:p>
            <a:pPr marL="119062" indent="0">
              <a:buNone/>
            </a:pPr>
            <a:endParaRPr lang="en-US"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124200"/>
            <a:ext cx="7677150"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75256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Expand your vocabulary</a:t>
            </a:r>
          </a:p>
        </p:txBody>
      </p:sp>
      <p:sp>
        <p:nvSpPr>
          <p:cNvPr id="3" name="Content Placeholder 2"/>
          <p:cNvSpPr>
            <a:spLocks noGrp="1"/>
          </p:cNvSpPr>
          <p:nvPr>
            <p:ph idx="1"/>
          </p:nvPr>
        </p:nvSpPr>
        <p:spPr/>
        <p:txBody>
          <a:bodyPr/>
          <a:lstStyle/>
          <a:p>
            <a:r>
              <a:rPr lang="en-US" sz="3200" dirty="0">
                <a:latin typeface="Times New Roman" panose="02020603050405020304" pitchFamily="18" charset="0"/>
                <a:cs typeface="Times New Roman" panose="02020603050405020304" pitchFamily="18" charset="0"/>
              </a:rPr>
              <a:t>Get more and better results by:</a:t>
            </a:r>
          </a:p>
          <a:p>
            <a:pPr lvl="1"/>
            <a:r>
              <a:rPr lang="en-US" sz="3200" dirty="0">
                <a:latin typeface="Times New Roman" panose="02020603050405020304" pitchFamily="18" charset="0"/>
                <a:cs typeface="Times New Roman" panose="02020603050405020304" pitchFamily="18" charset="0"/>
              </a:rPr>
              <a:t>Brainstorming and listing synonyms, examples, and related concepts for each keyword and phrase.</a:t>
            </a:r>
          </a:p>
          <a:p>
            <a:pPr lvl="1"/>
            <a:r>
              <a:rPr lang="en-US" sz="3200" dirty="0">
                <a:latin typeface="Times New Roman" panose="02020603050405020304" pitchFamily="18" charset="0"/>
                <a:cs typeface="Times New Roman" panose="02020603050405020304" pitchFamily="18" charset="0"/>
              </a:rPr>
              <a:t>Use personal experience, class notes, </a:t>
            </a:r>
            <a:r>
              <a:rPr lang="en-US" sz="3200" dirty="0">
                <a:latin typeface="Times New Roman" panose="02020603050405020304" pitchFamily="18" charset="0"/>
                <a:cs typeface="Times New Roman" panose="02020603050405020304" pitchFamily="18" charset="0"/>
                <a:hlinkClick r:id="rId2"/>
              </a:rPr>
              <a:t>reference databases </a:t>
            </a:r>
            <a:r>
              <a:rPr lang="en-US" sz="3200" dirty="0">
                <a:latin typeface="Times New Roman" panose="02020603050405020304" pitchFamily="18" charset="0"/>
                <a:cs typeface="Times New Roman" panose="02020603050405020304" pitchFamily="18" charset="0"/>
              </a:rPr>
              <a:t>(such as Gale Virtual Reference Library or Credo) or internet search engines such as Google to discover synonyms and related concepts</a:t>
            </a:r>
          </a:p>
          <a:p>
            <a:pPr marL="119062" indent="0">
              <a:buNone/>
            </a:pPr>
            <a:endParaRPr lang="en-US" dirty="0"/>
          </a:p>
        </p:txBody>
      </p:sp>
    </p:spTree>
    <p:extLst>
      <p:ext uri="{BB962C8B-B14F-4D97-AF65-F5344CB8AC3E}">
        <p14:creationId xmlns:p14="http://schemas.microsoft.com/office/powerpoint/2010/main" val="20508721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Expand your vocabulary</a:t>
            </a:r>
          </a:p>
        </p:txBody>
      </p:sp>
      <p:sp>
        <p:nvSpPr>
          <p:cNvPr id="3" name="Content Placeholder 2"/>
          <p:cNvSpPr>
            <a:spLocks noGrp="1"/>
          </p:cNvSpPr>
          <p:nvPr>
            <p:ph idx="1"/>
          </p:nvPr>
        </p:nvSpPr>
        <p:spPr>
          <a:xfrm>
            <a:off x="680320" y="2143689"/>
            <a:ext cx="10524300" cy="4566204"/>
          </a:xfrm>
        </p:spPr>
        <p:txBody>
          <a:bodyPr>
            <a:noAutofit/>
          </a:bodyPr>
          <a:lstStyle/>
          <a:p>
            <a:pPr eaLnBrk="1" hangingPunct="1"/>
            <a:r>
              <a:rPr lang="en-US" altLang="en-US" sz="3200" dirty="0">
                <a:latin typeface="Times New Roman" panose="02020603050405020304" pitchFamily="18" charset="0"/>
                <a:cs typeface="Times New Roman" panose="02020603050405020304" pitchFamily="18" charset="0"/>
              </a:rPr>
              <a:t>Digital social networks</a:t>
            </a:r>
          </a:p>
          <a:p>
            <a:pPr lvl="1" eaLnBrk="1" hangingPunct="1"/>
            <a:r>
              <a:rPr lang="en-US" altLang="en-US" sz="3200" dirty="0">
                <a:latin typeface="Times New Roman" panose="02020603050405020304" pitchFamily="18" charset="0"/>
                <a:cs typeface="Times New Roman" panose="02020603050405020304" pitchFamily="18" charset="0"/>
              </a:rPr>
              <a:t>Synonyms: online social networks</a:t>
            </a:r>
          </a:p>
          <a:p>
            <a:pPr lvl="1" eaLnBrk="1" hangingPunct="1"/>
            <a:r>
              <a:rPr lang="en-US" altLang="en-US" sz="3200" dirty="0">
                <a:latin typeface="Times New Roman" panose="02020603050405020304" pitchFamily="18" charset="0"/>
                <a:cs typeface="Times New Roman" panose="02020603050405020304" pitchFamily="18" charset="0"/>
              </a:rPr>
              <a:t>Examples: Facebook, twitter</a:t>
            </a:r>
          </a:p>
          <a:p>
            <a:pPr lvl="1" eaLnBrk="1" hangingPunct="1"/>
            <a:r>
              <a:rPr lang="en-US" altLang="en-US" sz="3200" dirty="0">
                <a:latin typeface="Times New Roman" panose="02020603050405020304" pitchFamily="18" charset="0"/>
                <a:cs typeface="Times New Roman" panose="02020603050405020304" pitchFamily="18" charset="0"/>
              </a:rPr>
              <a:t>Related concepts: social media</a:t>
            </a:r>
          </a:p>
          <a:p>
            <a:pPr eaLnBrk="1" hangingPunct="1"/>
            <a:r>
              <a:rPr lang="en-US" altLang="en-US" sz="3200" dirty="0">
                <a:latin typeface="Times New Roman" panose="02020603050405020304" pitchFamily="18" charset="0"/>
                <a:cs typeface="Times New Roman" panose="02020603050405020304" pitchFamily="18" charset="0"/>
              </a:rPr>
              <a:t>Personal communication skills</a:t>
            </a:r>
          </a:p>
          <a:p>
            <a:pPr lvl="1"/>
            <a:r>
              <a:rPr lang="en-US" sz="3200" dirty="0">
                <a:latin typeface="Times New Roman" panose="02020603050405020304" pitchFamily="18" charset="0"/>
                <a:cs typeface="Times New Roman" panose="02020603050405020304" pitchFamily="18" charset="0"/>
              </a:rPr>
              <a:t>Synonyms:  face-to-face</a:t>
            </a:r>
          </a:p>
          <a:p>
            <a:pPr lvl="1"/>
            <a:r>
              <a:rPr lang="en-US" sz="3200" dirty="0">
                <a:latin typeface="Times New Roman" panose="02020603050405020304" pitchFamily="18" charset="0"/>
                <a:cs typeface="Times New Roman" panose="02020603050405020304" pitchFamily="18" charset="0"/>
              </a:rPr>
              <a:t>Examples: Talking, listening, eye contact, body language, non-verbal communication</a:t>
            </a:r>
          </a:p>
          <a:p>
            <a:pPr lvl="1"/>
            <a:r>
              <a:rPr lang="en-US" sz="3200" dirty="0">
                <a:latin typeface="Times New Roman" panose="02020603050405020304" pitchFamily="18" charset="0"/>
                <a:cs typeface="Times New Roman" panose="02020603050405020304" pitchFamily="18" charset="0"/>
              </a:rPr>
              <a:t>Related concepts: Emotional intelligence</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9483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Keyword Mind-Map View</a:t>
            </a:r>
          </a:p>
        </p:txBody>
      </p:sp>
      <p:pic>
        <p:nvPicPr>
          <p:cNvPr id="4" name="Content Placeholder 3">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98439" y="2058161"/>
            <a:ext cx="7977624" cy="4625975"/>
          </a:xfrm>
        </p:spPr>
      </p:pic>
    </p:spTree>
    <p:extLst>
      <p:ext uri="{BB962C8B-B14F-4D97-AF65-F5344CB8AC3E}">
        <p14:creationId xmlns:p14="http://schemas.microsoft.com/office/powerpoint/2010/main" val="2777063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defRPr/>
            </a:pPr>
            <a:r>
              <a:rPr lang="en-US" dirty="0">
                <a:solidFill>
                  <a:schemeClr val="accent1">
                    <a:satMod val="150000"/>
                  </a:schemeClr>
                </a:solidFill>
                <a:latin typeface="Times New Roman" panose="02020603050405020304" pitchFamily="18" charset="0"/>
                <a:cs typeface="Times New Roman" panose="02020603050405020304" pitchFamily="18" charset="0"/>
              </a:rPr>
              <a:t>Keyword List View</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12873068"/>
              </p:ext>
            </p:extLst>
          </p:nvPr>
        </p:nvGraphicFramePr>
        <p:xfrm>
          <a:off x="1981200" y="3769217"/>
          <a:ext cx="7265830" cy="2612757"/>
        </p:xfrm>
        <a:graphic>
          <a:graphicData uri="http://schemas.openxmlformats.org/drawingml/2006/table">
            <a:tbl>
              <a:tblPr firstRow="1" bandRow="1">
                <a:tableStyleId>{5C22544A-7EE6-4342-B048-85BDC9FD1C3A}</a:tableStyleId>
              </a:tblPr>
              <a:tblGrid>
                <a:gridCol w="2309295">
                  <a:extLst>
                    <a:ext uri="{9D8B030D-6E8A-4147-A177-3AD203B41FA5}">
                      <a16:colId xmlns:a16="http://schemas.microsoft.com/office/drawing/2014/main" val="20000"/>
                    </a:ext>
                  </a:extLst>
                </a:gridCol>
                <a:gridCol w="2590916">
                  <a:extLst>
                    <a:ext uri="{9D8B030D-6E8A-4147-A177-3AD203B41FA5}">
                      <a16:colId xmlns:a16="http://schemas.microsoft.com/office/drawing/2014/main" val="20001"/>
                    </a:ext>
                  </a:extLst>
                </a:gridCol>
                <a:gridCol w="2365619">
                  <a:extLst>
                    <a:ext uri="{9D8B030D-6E8A-4147-A177-3AD203B41FA5}">
                      <a16:colId xmlns:a16="http://schemas.microsoft.com/office/drawing/2014/main" val="20002"/>
                    </a:ext>
                  </a:extLst>
                </a:gridCol>
              </a:tblGrid>
              <a:tr h="457250">
                <a:tc>
                  <a:txBody>
                    <a:bodyPr/>
                    <a:lstStyle/>
                    <a:p>
                      <a:r>
                        <a:rPr lang="en-US" sz="1800" dirty="0"/>
                        <a:t>Keywords</a:t>
                      </a:r>
                    </a:p>
                  </a:txBody>
                  <a:tcPr/>
                </a:tc>
                <a:tc>
                  <a:txBody>
                    <a:bodyPr/>
                    <a:lstStyle/>
                    <a:p>
                      <a:r>
                        <a:rPr lang="en-US" sz="1800" dirty="0"/>
                        <a:t>Synonyms/examples</a:t>
                      </a:r>
                    </a:p>
                  </a:txBody>
                  <a:tcPr/>
                </a:tc>
                <a:tc>
                  <a:txBody>
                    <a:bodyPr/>
                    <a:lstStyle/>
                    <a:p>
                      <a:r>
                        <a:rPr lang="en-US" sz="1800" dirty="0"/>
                        <a:t>Related concepts</a:t>
                      </a:r>
                    </a:p>
                  </a:txBody>
                  <a:tcPr/>
                </a:tc>
                <a:extLst>
                  <a:ext uri="{0D108BD9-81ED-4DB2-BD59-A6C34878D82A}">
                    <a16:rowId xmlns:a16="http://schemas.microsoft.com/office/drawing/2014/main" val="10000"/>
                  </a:ext>
                </a:extLst>
              </a:tr>
              <a:tr h="653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Digital social networks</a:t>
                      </a:r>
                    </a:p>
                    <a:p>
                      <a:endParaRPr lang="en-US" sz="1800" dirty="0"/>
                    </a:p>
                  </a:txBody>
                  <a:tcPr/>
                </a:tc>
                <a:tc>
                  <a:txBody>
                    <a:bodyPr/>
                    <a:lstStyle/>
                    <a:p>
                      <a:r>
                        <a:rPr lang="en-US" sz="1800" dirty="0"/>
                        <a:t>Online social networks, Facebook,</a:t>
                      </a:r>
                      <a:r>
                        <a:rPr lang="en-US" sz="1800" baseline="0" dirty="0"/>
                        <a:t> twitter </a:t>
                      </a:r>
                      <a:endParaRPr lang="en-US" sz="1800" dirty="0"/>
                    </a:p>
                  </a:txBody>
                  <a:tcPr/>
                </a:tc>
                <a:tc>
                  <a:txBody>
                    <a:bodyPr/>
                    <a:lstStyle/>
                    <a:p>
                      <a:r>
                        <a:rPr lang="en-US" sz="1800" dirty="0"/>
                        <a:t>Digital media, communications</a:t>
                      </a:r>
                      <a:r>
                        <a:rPr lang="en-US" sz="1800" baseline="0" dirty="0"/>
                        <a:t> technology, privacy </a:t>
                      </a:r>
                      <a:endParaRPr lang="en-US" sz="1800" dirty="0"/>
                    </a:p>
                  </a:txBody>
                  <a:tcPr/>
                </a:tc>
                <a:extLst>
                  <a:ext uri="{0D108BD9-81ED-4DB2-BD59-A6C34878D82A}">
                    <a16:rowId xmlns:a16="http://schemas.microsoft.com/office/drawing/2014/main" val="10001"/>
                  </a:ext>
                </a:extLst>
              </a:tr>
              <a:tr h="12411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Personal communication skills</a:t>
                      </a:r>
                    </a:p>
                    <a:p>
                      <a:endParaRPr lang="en-US" sz="18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Talking, listening, eye contact, etiquette, body language, non-verbal communication</a:t>
                      </a:r>
                      <a:endParaRPr lang="en-US" sz="1800" dirty="0"/>
                    </a:p>
                  </a:txBody>
                  <a:tcPr/>
                </a:tc>
                <a:tc>
                  <a:txBody>
                    <a:bodyPr/>
                    <a:lstStyle/>
                    <a:p>
                      <a:r>
                        <a:rPr lang="en-US" sz="1800" dirty="0"/>
                        <a:t>Emotional</a:t>
                      </a:r>
                      <a:r>
                        <a:rPr lang="en-US" sz="1800" baseline="0" dirty="0"/>
                        <a:t> intelligence</a:t>
                      </a:r>
                      <a:endParaRPr lang="en-US" sz="1800" dirty="0"/>
                    </a:p>
                  </a:txBody>
                  <a:tcPr/>
                </a:tc>
                <a:extLst>
                  <a:ext uri="{0D108BD9-81ED-4DB2-BD59-A6C34878D82A}">
                    <a16:rowId xmlns:a16="http://schemas.microsoft.com/office/drawing/2014/main" val="10002"/>
                  </a:ext>
                </a:extLst>
              </a:tr>
            </a:tbl>
          </a:graphicData>
        </a:graphic>
      </p:graphicFrame>
      <p:sp>
        <p:nvSpPr>
          <p:cNvPr id="6" name="Rounded Rectangle 5"/>
          <p:cNvSpPr/>
          <p:nvPr/>
        </p:nvSpPr>
        <p:spPr>
          <a:xfrm>
            <a:off x="2483475" y="2090672"/>
            <a:ext cx="65532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Synonyms are other terms or ways of expressing your keywords. Related concepts may be broader or narrower than your keyword.</a:t>
            </a:r>
          </a:p>
        </p:txBody>
      </p:sp>
    </p:spTree>
    <p:extLst>
      <p:ext uri="{BB962C8B-B14F-4D97-AF65-F5344CB8AC3E}">
        <p14:creationId xmlns:p14="http://schemas.microsoft.com/office/powerpoint/2010/main" val="561620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7583" y="753228"/>
            <a:ext cx="9186599" cy="1080938"/>
          </a:xfrm>
        </p:spPr>
        <p:txBody>
          <a:bodyPr/>
          <a:lstStyle/>
          <a:p>
            <a:r>
              <a:rPr lang="en-US" b="1" dirty="0">
                <a:latin typeface="Times New Roman" panose="02020603050405020304" pitchFamily="18" charset="0"/>
                <a:cs typeface="Times New Roman" panose="02020603050405020304" pitchFamily="18" charset="0"/>
              </a:rPr>
              <a:t>Presentation Content</a:t>
            </a:r>
          </a:p>
        </p:txBody>
      </p:sp>
      <p:sp>
        <p:nvSpPr>
          <p:cNvPr id="3" name="Content Placeholder 2"/>
          <p:cNvSpPr>
            <a:spLocks noGrp="1"/>
          </p:cNvSpPr>
          <p:nvPr>
            <p:ph idx="1"/>
          </p:nvPr>
        </p:nvSpPr>
        <p:spPr>
          <a:xfrm>
            <a:off x="1107583" y="2336872"/>
            <a:ext cx="9186599" cy="4089685"/>
          </a:xfrm>
        </p:spPr>
        <p:txBody>
          <a:bodyPr>
            <a:normAutofit fontScale="92500" lnSpcReduction="10000"/>
          </a:bodyPr>
          <a:lstStyle/>
          <a:p>
            <a:r>
              <a:rPr lang="en-US" b="1" dirty="0">
                <a:latin typeface="Times New Roman" panose="02020603050405020304" pitchFamily="18" charset="0"/>
                <a:cs typeface="Times New Roman" panose="02020603050405020304" pitchFamily="18" charset="0"/>
              </a:rPr>
              <a:t>To Google or Not to Google</a:t>
            </a:r>
          </a:p>
          <a:p>
            <a:r>
              <a:rPr lang="en-US" b="1" dirty="0">
                <a:latin typeface="Times New Roman" panose="02020603050405020304" pitchFamily="18" charset="0"/>
                <a:cs typeface="Times New Roman" panose="02020603050405020304" pitchFamily="18" charset="0"/>
              </a:rPr>
              <a:t>Information Sources</a:t>
            </a:r>
          </a:p>
          <a:p>
            <a:r>
              <a:rPr lang="en-US" b="1" dirty="0">
                <a:latin typeface="Times New Roman" panose="02020603050405020304" pitchFamily="18" charset="0"/>
                <a:cs typeface="Times New Roman" panose="02020603050405020304" pitchFamily="18" charset="0"/>
              </a:rPr>
              <a:t>Evaluating Sources</a:t>
            </a:r>
          </a:p>
          <a:p>
            <a:r>
              <a:rPr lang="en-US" b="1" dirty="0">
                <a:latin typeface="Times New Roman" panose="02020603050405020304" pitchFamily="18" charset="0"/>
                <a:cs typeface="Times New Roman" panose="02020603050405020304" pitchFamily="18" charset="0"/>
              </a:rPr>
              <a:t>The Research process</a:t>
            </a:r>
          </a:p>
          <a:p>
            <a:r>
              <a:rPr lang="en-US" b="1" dirty="0">
                <a:latin typeface="Times New Roman" panose="02020603050405020304" pitchFamily="18" charset="0"/>
                <a:cs typeface="Times New Roman" panose="02020603050405020304" pitchFamily="18" charset="0"/>
              </a:rPr>
              <a:t>Search Strategies</a:t>
            </a:r>
          </a:p>
          <a:p>
            <a:r>
              <a:rPr lang="en-US" b="1" dirty="0">
                <a:latin typeface="Times New Roman" panose="02020603050405020304" pitchFamily="18" charset="0"/>
                <a:cs typeface="Times New Roman" panose="02020603050405020304" pitchFamily="18" charset="0"/>
              </a:rPr>
              <a:t>Topic Determination</a:t>
            </a:r>
          </a:p>
          <a:p>
            <a:r>
              <a:rPr lang="en-US" b="1" dirty="0">
                <a:latin typeface="Times New Roman" panose="02020603050405020304" pitchFamily="18" charset="0"/>
                <a:cs typeface="Times New Roman" panose="02020603050405020304" pitchFamily="18" charset="0"/>
              </a:rPr>
              <a:t>Concepts</a:t>
            </a:r>
          </a:p>
          <a:p>
            <a:r>
              <a:rPr lang="en-US" b="1" dirty="0">
                <a:latin typeface="Times New Roman" panose="02020603050405020304" pitchFamily="18" charset="0"/>
                <a:cs typeface="Times New Roman" panose="02020603050405020304" pitchFamily="18" charset="0"/>
              </a:rPr>
              <a:t>Keywords</a:t>
            </a:r>
          </a:p>
          <a:p>
            <a:r>
              <a:rPr lang="en-US" b="1" dirty="0">
                <a:latin typeface="Times New Roman" panose="02020603050405020304" pitchFamily="18" charset="0"/>
                <a:cs typeface="Times New Roman" panose="02020603050405020304" pitchFamily="18" charset="0"/>
              </a:rPr>
              <a:t>Search Techniques</a:t>
            </a:r>
          </a:p>
          <a:p>
            <a:r>
              <a:rPr lang="en-US" b="1" dirty="0">
                <a:latin typeface="Times New Roman" panose="02020603050405020304" pitchFamily="18" charset="0"/>
                <a:cs typeface="Times New Roman" panose="02020603050405020304" pitchFamily="18" charset="0"/>
              </a:rPr>
              <a:t>Last words</a:t>
            </a:r>
          </a:p>
        </p:txBody>
      </p:sp>
      <p:pic>
        <p:nvPicPr>
          <p:cNvPr id="4" name="Picture 3" descr="C:\Users\Nur Ahammad\Desktop\118-512.png"/>
          <p:cNvPicPr>
            <a:picLocks noChangeAspect="1" noChangeArrowheads="1"/>
          </p:cNvPicPr>
          <p:nvPr/>
        </p:nvPicPr>
        <p:blipFill>
          <a:blip r:embed="rId2"/>
          <a:srcRect/>
          <a:stretch>
            <a:fillRect/>
          </a:stretch>
        </p:blipFill>
        <p:spPr bwMode="auto">
          <a:xfrm>
            <a:off x="7627513" y="3353014"/>
            <a:ext cx="2438400" cy="2057400"/>
          </a:xfrm>
          <a:prstGeom prst="rect">
            <a:avLst/>
          </a:prstGeom>
          <a:noFill/>
        </p:spPr>
      </p:pic>
    </p:spTree>
    <p:extLst>
      <p:ext uri="{BB962C8B-B14F-4D97-AF65-F5344CB8AC3E}">
        <p14:creationId xmlns:p14="http://schemas.microsoft.com/office/powerpoint/2010/main" val="1649670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Keywords to Search terms	</a:t>
            </a:r>
          </a:p>
        </p:txBody>
      </p:sp>
      <p:sp>
        <p:nvSpPr>
          <p:cNvPr id="3" name="Content Placeholder 2"/>
          <p:cNvSpPr>
            <a:spLocks noGrp="1"/>
          </p:cNvSpPr>
          <p:nvPr>
            <p:ph idx="1"/>
          </p:nvPr>
        </p:nvSpPr>
        <p:spPr>
          <a:xfrm>
            <a:off x="1981200" y="1970470"/>
            <a:ext cx="8229600" cy="4625975"/>
          </a:xfrm>
        </p:spPr>
        <p:txBody>
          <a:bodyPr/>
          <a:lstStyle/>
          <a:p>
            <a:r>
              <a:rPr lang="en-US" dirty="0"/>
              <a:t>Combine your keywords into search queries</a:t>
            </a:r>
          </a:p>
          <a:p>
            <a:r>
              <a:rPr lang="en-US" dirty="0"/>
              <a:t>Use </a:t>
            </a:r>
            <a:r>
              <a:rPr lang="en-US" dirty="0">
                <a:hlinkClick r:id="rId2"/>
              </a:rPr>
              <a:t>Booleans</a:t>
            </a:r>
            <a:r>
              <a:rPr lang="en-US" dirty="0"/>
              <a:t> (AND, OR, NOT)</a:t>
            </a:r>
          </a:p>
          <a:p>
            <a:pPr marL="119062" indent="0">
              <a:buNone/>
            </a:pPr>
            <a:endParaRPr lang="en-US" dirty="0"/>
          </a:p>
          <a:p>
            <a:endParaRPr lang="en-US" dirty="0"/>
          </a:p>
          <a:p>
            <a:pPr marL="119062" indent="0">
              <a:buNone/>
            </a:pPr>
            <a:endParaRPr lang="en-US" dirty="0"/>
          </a:p>
          <a:p>
            <a:pPr marL="119062" indent="0">
              <a:buNone/>
            </a:pPr>
            <a:endParaRPr lang="en-US" dirty="0"/>
          </a:p>
          <a:p>
            <a:pPr marL="119062" indent="0">
              <a:buNone/>
            </a:pPr>
            <a:endParaRPr lang="en-US" dirty="0"/>
          </a:p>
          <a:p>
            <a:pPr marL="119062" indent="0">
              <a:buNone/>
            </a:pPr>
            <a:endParaRPr lang="en-US" dirty="0"/>
          </a:p>
        </p:txBody>
      </p:sp>
      <p:graphicFrame>
        <p:nvGraphicFramePr>
          <p:cNvPr id="4" name="Table 3"/>
          <p:cNvGraphicFramePr>
            <a:graphicFrameLocks noGrp="1"/>
          </p:cNvGraphicFramePr>
          <p:nvPr/>
        </p:nvGraphicFramePr>
        <p:xfrm>
          <a:off x="2133601" y="2895600"/>
          <a:ext cx="6400800" cy="356616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tblGrid>
              <a:tr h="459462">
                <a:tc>
                  <a:txBody>
                    <a:bodyPr/>
                    <a:lstStyle/>
                    <a:p>
                      <a:r>
                        <a:rPr lang="en-US" sz="1800" dirty="0"/>
                        <a:t>Keywords</a:t>
                      </a:r>
                    </a:p>
                  </a:txBody>
                  <a:tcPr/>
                </a:tc>
                <a:tc>
                  <a:txBody>
                    <a:bodyPr/>
                    <a:lstStyle/>
                    <a:p>
                      <a:r>
                        <a:rPr lang="en-US" sz="1800" dirty="0"/>
                        <a:t>Synonyms/examples</a:t>
                      </a:r>
                    </a:p>
                  </a:txBody>
                  <a:tcPr/>
                </a:tc>
                <a:tc>
                  <a:txBody>
                    <a:bodyPr/>
                    <a:lstStyle/>
                    <a:p>
                      <a:r>
                        <a:rPr lang="en-US" sz="1800" dirty="0"/>
                        <a:t>Related concepts</a:t>
                      </a:r>
                    </a:p>
                  </a:txBody>
                  <a:tcPr/>
                </a:tc>
                <a:extLst>
                  <a:ext uri="{0D108BD9-81ED-4DB2-BD59-A6C34878D82A}">
                    <a16:rowId xmlns:a16="http://schemas.microsoft.com/office/drawing/2014/main" val="10000"/>
                  </a:ext>
                </a:extLst>
              </a:tr>
              <a:tr h="6616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Digital social networks</a:t>
                      </a:r>
                    </a:p>
                  </a:txBody>
                  <a:tcPr/>
                </a:tc>
                <a:tc>
                  <a:txBody>
                    <a:bodyPr/>
                    <a:lstStyle/>
                    <a:p>
                      <a:r>
                        <a:rPr lang="en-US" sz="1800" dirty="0"/>
                        <a:t>Online social networks, Facebook,</a:t>
                      </a:r>
                      <a:r>
                        <a:rPr lang="en-US" sz="1800" baseline="0" dirty="0"/>
                        <a:t> twitter </a:t>
                      </a:r>
                      <a:endParaRPr lang="en-US" sz="1800" dirty="0"/>
                    </a:p>
                  </a:txBody>
                  <a:tcPr/>
                </a:tc>
                <a:tc>
                  <a:txBody>
                    <a:bodyPr/>
                    <a:lstStyle/>
                    <a:p>
                      <a:r>
                        <a:rPr lang="en-US" sz="1800" dirty="0"/>
                        <a:t>Digital media, communications</a:t>
                      </a:r>
                      <a:r>
                        <a:rPr lang="en-US" sz="1800" baseline="0" dirty="0"/>
                        <a:t> technology, privacy </a:t>
                      </a:r>
                      <a:endParaRPr lang="en-US" sz="1800" dirty="0"/>
                    </a:p>
                  </a:txBody>
                  <a:tcPr/>
                </a:tc>
                <a:extLst>
                  <a:ext uri="{0D108BD9-81ED-4DB2-BD59-A6C34878D82A}">
                    <a16:rowId xmlns:a16="http://schemas.microsoft.com/office/drawing/2014/main" val="10001"/>
                  </a:ext>
                </a:extLst>
              </a:tr>
              <a:tr h="8601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Personal communication skills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Talking, listening, eye contact, etiquette, body language, non-verbal communication</a:t>
                      </a:r>
                      <a:endParaRPr lang="en-US" sz="1800" dirty="0"/>
                    </a:p>
                  </a:txBody>
                  <a:tcPr/>
                </a:tc>
                <a:tc>
                  <a:txBody>
                    <a:bodyPr/>
                    <a:lstStyle/>
                    <a:p>
                      <a:r>
                        <a:rPr lang="en-US" sz="1800" dirty="0"/>
                        <a:t>Emotional</a:t>
                      </a:r>
                      <a:r>
                        <a:rPr lang="en-US" sz="1800" baseline="0" dirty="0"/>
                        <a:t> intelligence</a:t>
                      </a:r>
                      <a:endParaRPr lang="en-US" sz="1800" dirty="0"/>
                    </a:p>
                  </a:txBody>
                  <a:tcPr/>
                </a:tc>
                <a:extLst>
                  <a:ext uri="{0D108BD9-81ED-4DB2-BD59-A6C34878D82A}">
                    <a16:rowId xmlns:a16="http://schemas.microsoft.com/office/drawing/2014/main" val="10002"/>
                  </a:ext>
                </a:extLst>
              </a:tr>
            </a:tbl>
          </a:graphicData>
        </a:graphic>
      </p:graphicFrame>
      <p:sp>
        <p:nvSpPr>
          <p:cNvPr id="7" name="Rectangle 6"/>
          <p:cNvSpPr/>
          <p:nvPr/>
        </p:nvSpPr>
        <p:spPr>
          <a:xfrm>
            <a:off x="1894115" y="3962401"/>
            <a:ext cx="1327381" cy="584775"/>
          </a:xfrm>
          <a:prstGeom prst="rect">
            <a:avLst/>
          </a:prstGeom>
          <a:noFill/>
        </p:spPr>
        <p:txBody>
          <a:bodyPr wrap="square" lIns="91440" tIns="45720" rIns="91440" bIns="45720">
            <a:spAutoFit/>
          </a:bodyPr>
          <a:lstStyle/>
          <a:p>
            <a:pPr algn="ctr"/>
            <a:r>
              <a:rPr lang="en-US" sz="32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AND</a:t>
            </a:r>
            <a:endParaRPr lang="en-US"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Rectangle 7"/>
          <p:cNvSpPr/>
          <p:nvPr/>
        </p:nvSpPr>
        <p:spPr>
          <a:xfrm>
            <a:off x="3690461" y="3731567"/>
            <a:ext cx="657552" cy="523220"/>
          </a:xfrm>
          <a:prstGeom prst="rect">
            <a:avLst/>
          </a:prstGeom>
          <a:noFill/>
        </p:spPr>
        <p:txBody>
          <a:bodyPr wrap="none" lIns="91440" tIns="45720" rIns="91440" bIns="45720">
            <a:spAutoFit/>
          </a:bodyPr>
          <a:lstStyle/>
          <a:p>
            <a:pPr algn="ct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OR</a:t>
            </a:r>
          </a:p>
        </p:txBody>
      </p:sp>
      <p:sp>
        <p:nvSpPr>
          <p:cNvPr id="9" name="Rectangle 8"/>
          <p:cNvSpPr/>
          <p:nvPr/>
        </p:nvSpPr>
        <p:spPr>
          <a:xfrm>
            <a:off x="5824061" y="3700790"/>
            <a:ext cx="657552" cy="523220"/>
          </a:xfrm>
          <a:prstGeom prst="rect">
            <a:avLst/>
          </a:prstGeom>
          <a:noFill/>
        </p:spPr>
        <p:txBody>
          <a:bodyPr wrap="none" lIns="91440" tIns="45720" rIns="91440" bIns="45720">
            <a:spAutoFit/>
          </a:bodyPr>
          <a:lstStyle/>
          <a:p>
            <a:pPr algn="ct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OR</a:t>
            </a:r>
          </a:p>
        </p:txBody>
      </p:sp>
      <p:sp>
        <p:nvSpPr>
          <p:cNvPr id="10" name="Curved Right Arrow 9"/>
          <p:cNvSpPr/>
          <p:nvPr/>
        </p:nvSpPr>
        <p:spPr>
          <a:xfrm>
            <a:off x="1741714" y="4419600"/>
            <a:ext cx="304800" cy="609600"/>
          </a:xfrm>
          <a:prstGeom prst="curved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Curved Left Arrow 11"/>
          <p:cNvSpPr/>
          <p:nvPr/>
        </p:nvSpPr>
        <p:spPr>
          <a:xfrm rot="10800000">
            <a:off x="1741714" y="3450595"/>
            <a:ext cx="304800" cy="718810"/>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Left Arrow Callout 10"/>
          <p:cNvSpPr/>
          <p:nvPr/>
        </p:nvSpPr>
        <p:spPr>
          <a:xfrm>
            <a:off x="8534400" y="2502187"/>
            <a:ext cx="2052034" cy="3505200"/>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may or may not want to search related concepts, depending on the topic and number of results</a:t>
            </a:r>
          </a:p>
        </p:txBody>
      </p:sp>
    </p:spTree>
    <p:extLst>
      <p:ext uri="{BB962C8B-B14F-4D97-AF65-F5344CB8AC3E}">
        <p14:creationId xmlns:p14="http://schemas.microsoft.com/office/powerpoint/2010/main" val="1043618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latin typeface="Times New Roman" panose="02020603050405020304" pitchFamily="18" charset="0"/>
                <a:cs typeface="Times New Roman" panose="02020603050405020304" pitchFamily="18" charset="0"/>
              </a:rPr>
              <a:t>Search Queries</a:t>
            </a:r>
          </a:p>
        </p:txBody>
      </p:sp>
      <p:sp>
        <p:nvSpPr>
          <p:cNvPr id="3" name="Content Placeholder 2"/>
          <p:cNvSpPr>
            <a:spLocks noGrp="1"/>
          </p:cNvSpPr>
          <p:nvPr>
            <p:ph idx="1"/>
          </p:nvPr>
        </p:nvSpPr>
        <p:spPr/>
        <p:txBody>
          <a:bodyPr>
            <a:normAutofit/>
          </a:bodyPr>
          <a:lstStyle/>
          <a:p>
            <a:r>
              <a:rPr lang="en-US" sz="1800" dirty="0">
                <a:latin typeface="Times New Roman" panose="02020603050405020304" pitchFamily="18" charset="0"/>
                <a:cs typeface="Times New Roman" panose="02020603050405020304" pitchFamily="18" charset="0"/>
              </a:rPr>
              <a:t>Use OR to connect synonyms and examples</a:t>
            </a:r>
          </a:p>
          <a:p>
            <a:pPr lvl="1"/>
            <a:r>
              <a:rPr lang="en-US" sz="1800" dirty="0">
                <a:latin typeface="Times New Roman" panose="02020603050405020304" pitchFamily="18" charset="0"/>
                <a:cs typeface="Times New Roman" panose="02020603050405020304" pitchFamily="18" charset="0"/>
              </a:rPr>
              <a:t>(digital social networks OR online social networks OR </a:t>
            </a:r>
            <a:r>
              <a:rPr lang="en-US" sz="1800" dirty="0" err="1">
                <a:latin typeface="Times New Roman" panose="02020603050405020304" pitchFamily="18" charset="0"/>
                <a:cs typeface="Times New Roman" panose="02020603050405020304" pitchFamily="18" charset="0"/>
              </a:rPr>
              <a:t>facebook</a:t>
            </a:r>
            <a:r>
              <a:rPr lang="en-US" sz="1800" dirty="0">
                <a:latin typeface="Times New Roman" panose="02020603050405020304" pitchFamily="18" charset="0"/>
                <a:cs typeface="Times New Roman" panose="02020603050405020304" pitchFamily="18" charset="0"/>
              </a:rPr>
              <a:t> OR twitter)</a:t>
            </a:r>
          </a:p>
          <a:p>
            <a:pPr lvl="1" eaLnBrk="1" fontAlgn="auto" hangingPunct="1"/>
            <a:r>
              <a:rPr lang="en-US" sz="1800" dirty="0">
                <a:latin typeface="Times New Roman" panose="02020603050405020304" pitchFamily="18" charset="0"/>
                <a:cs typeface="Times New Roman" panose="02020603050405020304" pitchFamily="18" charset="0"/>
              </a:rPr>
              <a:t>(Personal communication skills OR talking OR listening OR eye contact OR etiquette OR body language OR non-verbal communication)</a:t>
            </a:r>
          </a:p>
          <a:p>
            <a:pPr eaLnBrk="1" fontAlgn="auto" hangingPunct="1"/>
            <a:r>
              <a:rPr lang="en-US" sz="1800" dirty="0">
                <a:latin typeface="Times New Roman" panose="02020603050405020304" pitchFamily="18" charset="0"/>
                <a:cs typeface="Times New Roman" panose="02020603050405020304" pitchFamily="18" charset="0"/>
              </a:rPr>
              <a:t>Use AND to connect these two:</a:t>
            </a:r>
          </a:p>
          <a:p>
            <a:pPr lvl="1" eaLnBrk="1" fontAlgn="auto" hangingPunct="1"/>
            <a:r>
              <a:rPr lang="en-US" sz="1800" dirty="0">
                <a:latin typeface="Times New Roman" panose="02020603050405020304" pitchFamily="18" charset="0"/>
                <a:cs typeface="Times New Roman" panose="02020603050405020304" pitchFamily="18" charset="0"/>
              </a:rPr>
              <a:t>(digital social networks OR online social networks OR </a:t>
            </a:r>
            <a:r>
              <a:rPr lang="en-US" sz="1800" dirty="0" err="1">
                <a:latin typeface="Times New Roman" panose="02020603050405020304" pitchFamily="18" charset="0"/>
                <a:cs typeface="Times New Roman" panose="02020603050405020304" pitchFamily="18" charset="0"/>
              </a:rPr>
              <a:t>facebook</a:t>
            </a:r>
            <a:r>
              <a:rPr lang="en-US" sz="1800" dirty="0">
                <a:latin typeface="Times New Roman" panose="02020603050405020304" pitchFamily="18" charset="0"/>
                <a:cs typeface="Times New Roman" panose="02020603050405020304" pitchFamily="18" charset="0"/>
              </a:rPr>
              <a:t> OR twitter) </a:t>
            </a:r>
            <a:r>
              <a:rPr lang="en-US" sz="1800" b="1" dirty="0">
                <a:latin typeface="Times New Roman" panose="02020603050405020304" pitchFamily="18" charset="0"/>
                <a:cs typeface="Times New Roman" panose="02020603050405020304" pitchFamily="18" charset="0"/>
              </a:rPr>
              <a:t>AND</a:t>
            </a:r>
            <a:r>
              <a:rPr lang="en-US" sz="1800" dirty="0">
                <a:latin typeface="Times New Roman" panose="02020603050405020304" pitchFamily="18" charset="0"/>
                <a:cs typeface="Times New Roman" panose="02020603050405020304" pitchFamily="18" charset="0"/>
              </a:rPr>
              <a:t>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(Personal communication skills OR talking OR listening OR eye contact OR etiquette OR body language OR non-verbal communication)</a:t>
            </a:r>
          </a:p>
          <a:p>
            <a:pPr lvl="1" eaLnBrk="1" fontAlgn="auto" hangingPunct="1"/>
            <a:endParaRPr lang="en-US" sz="1800" dirty="0">
              <a:latin typeface="Times New Roman" panose="02020603050405020304" pitchFamily="18" charset="0"/>
              <a:cs typeface="Times New Roman" panose="02020603050405020304" pitchFamily="18" charset="0"/>
            </a:endParaRPr>
          </a:p>
          <a:p>
            <a:pPr marL="457200" lvl="1" indent="0">
              <a:buNone/>
            </a:pPr>
            <a:endParaRPr lang="en-US" sz="18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pPr lvl="1"/>
            <a:endParaRPr lang="en-US" sz="1800" dirty="0">
              <a:latin typeface="Times New Roman" panose="02020603050405020304" pitchFamily="18" charset="0"/>
              <a:cs typeface="Times New Roman" panose="02020603050405020304" pitchFamily="18" charset="0"/>
            </a:endParaRPr>
          </a:p>
          <a:p>
            <a:pPr marL="119062" indent="0">
              <a:buNone/>
            </a:pPr>
            <a:endParaRPr lang="en-US" sz="1800" dirty="0">
              <a:latin typeface="Times New Roman" panose="02020603050405020304" pitchFamily="18" charset="0"/>
              <a:cs typeface="Times New Roman" panose="02020603050405020304" pitchFamily="18" charset="0"/>
            </a:endParaRPr>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5029200"/>
            <a:ext cx="6853917" cy="1510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34231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Better Results!</a:t>
            </a:r>
          </a:p>
        </p:txBody>
      </p:sp>
      <p:sp>
        <p:nvSpPr>
          <p:cNvPr id="3" name="Content Placeholder 2"/>
          <p:cNvSpPr>
            <a:spLocks noGrp="1"/>
          </p:cNvSpPr>
          <p:nvPr>
            <p:ph idx="1"/>
          </p:nvPr>
        </p:nvSpPr>
        <p:spPr/>
        <p:txBody>
          <a:bodyPr/>
          <a:lstStyle/>
          <a:p>
            <a:pPr marL="119062" indent="0">
              <a:buNone/>
            </a:pPr>
            <a:endParaRPr lang="en-US"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340886"/>
            <a:ext cx="7176102" cy="387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1933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0462" y="909884"/>
            <a:ext cx="9362941" cy="5262979"/>
          </a:xfrm>
          <a:prstGeom prst="rect">
            <a:avLst/>
          </a:prstGeom>
        </p:spPr>
        <p:txBody>
          <a:bodyPr wrap="square">
            <a:spAutoFit/>
          </a:bodyPr>
          <a:lstStyle/>
          <a:p>
            <a:pPr algn="ctr"/>
            <a:r>
              <a:rPr lang="en-US" sz="4000" dirty="0">
                <a:latin typeface="Times New Roman" panose="02020603050405020304" pitchFamily="18" charset="0"/>
                <a:cs typeface="Times New Roman" panose="02020603050405020304" pitchFamily="18" charset="0"/>
              </a:rPr>
              <a:t>Keywords </a:t>
            </a:r>
          </a:p>
          <a:p>
            <a:pPr algn="ctr"/>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Combine synonyms with OR </a:t>
            </a:r>
          </a:p>
          <a:p>
            <a:pPr algn="ctr"/>
            <a:r>
              <a:rPr lang="en-US" sz="3200" dirty="0">
                <a:solidFill>
                  <a:srgbClr val="C00000"/>
                </a:solidFill>
                <a:latin typeface="Times New Roman" panose="02020603050405020304" pitchFamily="18" charset="0"/>
                <a:cs typeface="Times New Roman" panose="02020603050405020304" pitchFamily="18" charset="0"/>
              </a:rPr>
              <a:t>drug abuse </a:t>
            </a:r>
            <a:r>
              <a:rPr lang="en-US" sz="3200" dirty="0">
                <a:latin typeface="Times New Roman" panose="02020603050405020304" pitchFamily="18" charset="0"/>
                <a:cs typeface="Times New Roman" panose="02020603050405020304" pitchFamily="18" charset="0"/>
              </a:rPr>
              <a:t>AND </a:t>
            </a:r>
            <a:r>
              <a:rPr lang="en-US" sz="3200" dirty="0">
                <a:solidFill>
                  <a:srgbClr val="C00000"/>
                </a:solidFill>
                <a:latin typeface="Times New Roman" panose="02020603050405020304" pitchFamily="18" charset="0"/>
                <a:cs typeface="Times New Roman" panose="02020603050405020304" pitchFamily="18" charset="0"/>
              </a:rPr>
              <a:t>teenagers</a:t>
            </a:r>
            <a:r>
              <a:rPr lang="en-US" sz="3200" dirty="0">
                <a:latin typeface="Times New Roman" panose="02020603050405020304" pitchFamily="18" charset="0"/>
                <a:cs typeface="Times New Roman" panose="02020603050405020304" pitchFamily="18" charset="0"/>
              </a:rPr>
              <a:t> …</a:t>
            </a:r>
          </a:p>
          <a:p>
            <a:pPr algn="ctr"/>
            <a:r>
              <a:rPr lang="en-US" sz="3200" dirty="0">
                <a:latin typeface="Times New Roman" panose="02020603050405020304" pitchFamily="18" charset="0"/>
                <a:cs typeface="Times New Roman" panose="02020603050405020304" pitchFamily="18" charset="0"/>
              </a:rPr>
              <a:t>known as brief search… </a:t>
            </a:r>
          </a:p>
          <a:p>
            <a:endParaRPr lang="en-US" sz="3200" dirty="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a:p>
            <a:pPr algn="ctr"/>
            <a:r>
              <a:rPr lang="en-US" sz="3200" dirty="0">
                <a:solidFill>
                  <a:srgbClr val="C00000"/>
                </a:solidFill>
                <a:latin typeface="Times New Roman" panose="02020603050405020304" pitchFamily="18" charset="0"/>
                <a:cs typeface="Times New Roman" panose="02020603050405020304" pitchFamily="18" charset="0"/>
              </a:rPr>
              <a:t>drug abuse </a:t>
            </a:r>
            <a:r>
              <a:rPr lang="en-US" sz="3200" dirty="0">
                <a:latin typeface="Times New Roman" panose="02020603050405020304" pitchFamily="18" charset="0"/>
                <a:cs typeface="Times New Roman" panose="02020603050405020304" pitchFamily="18" charset="0"/>
              </a:rPr>
              <a:t>OR </a:t>
            </a:r>
            <a:r>
              <a:rPr lang="en-US" sz="3200" dirty="0">
                <a:solidFill>
                  <a:srgbClr val="C00000"/>
                </a:solidFill>
                <a:latin typeface="Times New Roman" panose="02020603050405020304" pitchFamily="18" charset="0"/>
                <a:cs typeface="Times New Roman" panose="02020603050405020304" pitchFamily="18" charset="0"/>
              </a:rPr>
              <a:t>substance abuse </a:t>
            </a:r>
            <a:r>
              <a:rPr lang="en-US" sz="3200" dirty="0">
                <a:latin typeface="Times New Roman" panose="02020603050405020304" pitchFamily="18" charset="0"/>
                <a:cs typeface="Times New Roman" panose="02020603050405020304" pitchFamily="18" charset="0"/>
              </a:rPr>
              <a:t>AND </a:t>
            </a:r>
            <a:r>
              <a:rPr lang="en-US" sz="3200" dirty="0">
                <a:solidFill>
                  <a:srgbClr val="C00000"/>
                </a:solidFill>
                <a:latin typeface="Times New Roman" panose="02020603050405020304" pitchFamily="18" charset="0"/>
                <a:cs typeface="Times New Roman" panose="02020603050405020304" pitchFamily="18" charset="0"/>
              </a:rPr>
              <a:t>teenagers</a:t>
            </a:r>
            <a:r>
              <a:rPr lang="en-US" sz="3200" dirty="0">
                <a:latin typeface="Times New Roman" panose="02020603050405020304" pitchFamily="18" charset="0"/>
                <a:cs typeface="Times New Roman" panose="02020603050405020304" pitchFamily="18" charset="0"/>
              </a:rPr>
              <a:t> OR </a:t>
            </a:r>
            <a:r>
              <a:rPr lang="en-US" sz="3200" dirty="0">
                <a:solidFill>
                  <a:srgbClr val="C00000"/>
                </a:solidFill>
                <a:latin typeface="Times New Roman" panose="02020603050405020304" pitchFamily="18" charset="0"/>
                <a:cs typeface="Times New Roman" panose="02020603050405020304" pitchFamily="18" charset="0"/>
              </a:rPr>
              <a:t>adolescents </a:t>
            </a:r>
            <a:r>
              <a:rPr lang="en-US" sz="3200" dirty="0">
                <a:latin typeface="Times New Roman" panose="02020603050405020304" pitchFamily="18" charset="0"/>
                <a:cs typeface="Times New Roman" panose="02020603050405020304" pitchFamily="18" charset="0"/>
              </a:rPr>
              <a:t>… </a:t>
            </a:r>
          </a:p>
          <a:p>
            <a:pPr algn="ctr"/>
            <a:r>
              <a:rPr lang="en-US" sz="3200" dirty="0">
                <a:latin typeface="Times New Roman" panose="02020603050405020304" pitchFamily="18" charset="0"/>
                <a:cs typeface="Times New Roman" panose="02020603050405020304" pitchFamily="18" charset="0"/>
              </a:rPr>
              <a:t>known as a building block search </a:t>
            </a:r>
          </a:p>
        </p:txBody>
      </p:sp>
    </p:spTree>
    <p:extLst>
      <p:ext uri="{BB962C8B-B14F-4D97-AF65-F5344CB8AC3E}">
        <p14:creationId xmlns:p14="http://schemas.microsoft.com/office/powerpoint/2010/main" val="2918144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Search Techniques </a:t>
            </a:r>
          </a:p>
        </p:txBody>
      </p:sp>
      <p:sp>
        <p:nvSpPr>
          <p:cNvPr id="3" name="Content Placeholder 2"/>
          <p:cNvSpPr>
            <a:spLocks noGrp="1"/>
          </p:cNvSpPr>
          <p:nvPr>
            <p:ph idx="1"/>
          </p:nvPr>
        </p:nvSpPr>
        <p:spPr/>
        <p:txBody>
          <a:bodyPr/>
          <a:lstStyle/>
          <a:p>
            <a:pPr marL="0" indent="0">
              <a:buNone/>
            </a:pPr>
            <a:r>
              <a:rPr lang="en-US" sz="3200" dirty="0">
                <a:latin typeface="Times New Roman" panose="02020603050405020304" pitchFamily="18" charset="0"/>
                <a:cs typeface="Times New Roman" panose="02020603050405020304" pitchFamily="18" charset="0"/>
              </a:rPr>
              <a:t>Several techniques for database, catalog and Internet searches include: </a:t>
            </a:r>
          </a:p>
          <a:p>
            <a:pPr marL="457200" indent="-457200"/>
            <a:r>
              <a:rPr lang="en-US" sz="3200" dirty="0">
                <a:latin typeface="Times New Roman" panose="02020603050405020304" pitchFamily="18" charset="0"/>
                <a:cs typeface="Times New Roman" panose="02020603050405020304" pitchFamily="18" charset="0"/>
              </a:rPr>
              <a:t>3M/Boolean techniques </a:t>
            </a:r>
          </a:p>
          <a:p>
            <a:pPr marL="457200" indent="-457200"/>
            <a:r>
              <a:rPr lang="en-US" sz="3200" dirty="0">
                <a:latin typeface="Times New Roman" panose="02020603050405020304" pitchFamily="18" charset="0"/>
                <a:cs typeface="Times New Roman" panose="02020603050405020304" pitchFamily="18" charset="0"/>
              </a:rPr>
              <a:t>Truncation and Wildcards</a:t>
            </a:r>
          </a:p>
          <a:p>
            <a:pPr marL="457200" indent="-457200"/>
            <a:r>
              <a:rPr lang="en-US" sz="3200" dirty="0">
                <a:latin typeface="Times New Roman" panose="02020603050405020304" pitchFamily="18" charset="0"/>
                <a:cs typeface="Times New Roman" panose="02020603050405020304" pitchFamily="18" charset="0"/>
              </a:rPr>
              <a:t>Phrase Searching</a:t>
            </a:r>
          </a:p>
          <a:p>
            <a:pPr marL="119062" indent="0">
              <a:buNone/>
            </a:pPr>
            <a:endParaRPr lang="en-US" dirty="0"/>
          </a:p>
        </p:txBody>
      </p:sp>
    </p:spTree>
    <p:extLst>
      <p:ext uri="{BB962C8B-B14F-4D97-AF65-F5344CB8AC3E}">
        <p14:creationId xmlns:p14="http://schemas.microsoft.com/office/powerpoint/2010/main" val="3973192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7437" y="755337"/>
            <a:ext cx="8989454" cy="1600438"/>
          </a:xfrm>
          <a:prstGeom prst="rect">
            <a:avLst/>
          </a:prstGeom>
        </p:spPr>
        <p:txBody>
          <a:bodyPr wrap="square">
            <a:spAutoFit/>
          </a:bodyPr>
          <a:lstStyle/>
          <a:p>
            <a:r>
              <a:rPr lang="en-US" sz="4000" dirty="0">
                <a:latin typeface="Times New Roman" panose="02020603050405020304" pitchFamily="18" charset="0"/>
                <a:cs typeface="Times New Roman" panose="02020603050405020304" pitchFamily="18" charset="0"/>
              </a:rPr>
              <a:t>The 3M Search Strategy (Boolean)</a:t>
            </a:r>
          </a:p>
          <a:p>
            <a:endParaRPr lang="en-US" sz="4000" dirty="0">
              <a:latin typeface="Times New Roman" panose="02020603050405020304" pitchFamily="18" charset="0"/>
              <a:cs typeface="Times New Roman" panose="02020603050405020304" pitchFamily="18" charset="0"/>
            </a:endParaRPr>
          </a:p>
          <a:p>
            <a:r>
              <a:rPr lang="en-US" dirty="0"/>
              <a:t>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4454" y="1757009"/>
            <a:ext cx="7211061" cy="4755997"/>
          </a:xfrm>
          <a:prstGeom prst="rect">
            <a:avLst/>
          </a:prstGeom>
        </p:spPr>
      </p:pic>
    </p:spTree>
    <p:extLst>
      <p:ext uri="{BB962C8B-B14F-4D97-AF65-F5344CB8AC3E}">
        <p14:creationId xmlns:p14="http://schemas.microsoft.com/office/powerpoint/2010/main" val="37152695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794" y="591285"/>
            <a:ext cx="9517488" cy="707886"/>
          </a:xfrm>
          <a:prstGeom prst="rect">
            <a:avLst/>
          </a:prstGeom>
        </p:spPr>
        <p:txBody>
          <a:bodyPr wrap="square">
            <a:spAutoFit/>
          </a:bodyPr>
          <a:lstStyle/>
          <a:p>
            <a:pPr algn="ctr"/>
            <a:r>
              <a:rPr lang="en-US" sz="4000" b="1" dirty="0">
                <a:latin typeface="Times New Roman" panose="02020603050405020304" pitchFamily="18" charset="0"/>
                <a:cs typeface="Times New Roman" panose="02020603050405020304" pitchFamily="18" charset="0"/>
              </a:rPr>
              <a:t>The 3M Search Strategy (Boolean)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8733" y="1446478"/>
            <a:ext cx="7916028" cy="5129153"/>
          </a:xfrm>
          <a:prstGeom prst="rect">
            <a:avLst/>
          </a:prstGeom>
        </p:spPr>
      </p:pic>
    </p:spTree>
    <p:extLst>
      <p:ext uri="{BB962C8B-B14F-4D97-AF65-F5344CB8AC3E}">
        <p14:creationId xmlns:p14="http://schemas.microsoft.com/office/powerpoint/2010/main" val="3636974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Boolean Search</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7284" y="2130738"/>
            <a:ext cx="6845968" cy="4398939"/>
          </a:xfrm>
        </p:spPr>
      </p:pic>
    </p:spTree>
    <p:extLst>
      <p:ext uri="{BB962C8B-B14F-4D97-AF65-F5344CB8AC3E}">
        <p14:creationId xmlns:p14="http://schemas.microsoft.com/office/powerpoint/2010/main" val="3018840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Truncation/Wildcards/Phrase</a:t>
            </a:r>
          </a:p>
        </p:txBody>
      </p:sp>
      <p:sp>
        <p:nvSpPr>
          <p:cNvPr id="3" name="Content Placeholder 2"/>
          <p:cNvSpPr>
            <a:spLocks noGrp="1"/>
          </p:cNvSpPr>
          <p:nvPr>
            <p:ph idx="1"/>
          </p:nvPr>
        </p:nvSpPr>
        <p:spPr/>
        <p:txBody>
          <a:bodyPr/>
          <a:lstStyle/>
          <a:p>
            <a:pPr marL="0" indent="0">
              <a:buNone/>
            </a:pPr>
            <a:r>
              <a:rPr lang="en-US" dirty="0"/>
              <a:t>To get the best results when searching, you have to include all the variations of a word in your search. This can be frustrating as it means entering singular and plural versions, words that begin with the same stem or root, and words that can be spelt in various ways!</a:t>
            </a:r>
            <a:br>
              <a:rPr lang="en-US" dirty="0"/>
            </a:br>
            <a:r>
              <a:rPr lang="en-US" dirty="0"/>
              <a:t>Then there’s the problem of keeping phrases together, so that you get an exact match rather than random instances of your keywords.</a:t>
            </a:r>
          </a:p>
          <a:p>
            <a:pPr marL="0" indent="0">
              <a:buNone/>
            </a:pPr>
            <a:br>
              <a:rPr lang="en-US" dirty="0"/>
            </a:br>
            <a:r>
              <a:rPr lang="en-US" dirty="0"/>
              <a:t>The solution? Use </a:t>
            </a:r>
            <a:r>
              <a:rPr lang="en-US" b="1" dirty="0"/>
              <a:t>wildcards</a:t>
            </a:r>
            <a:r>
              <a:rPr lang="en-US" dirty="0"/>
              <a:t>,</a:t>
            </a:r>
            <a:r>
              <a:rPr lang="en-US" b="1" dirty="0"/>
              <a:t> truncation</a:t>
            </a:r>
            <a:r>
              <a:rPr lang="en-US" dirty="0"/>
              <a:t> and </a:t>
            </a:r>
            <a:r>
              <a:rPr lang="en-US" b="1" dirty="0"/>
              <a:t>phrase searching</a:t>
            </a:r>
            <a:r>
              <a:rPr lang="en-US" dirty="0"/>
              <a:t>!</a:t>
            </a:r>
          </a:p>
          <a:p>
            <a:pPr marL="0" indent="0">
              <a:buNone/>
            </a:pPr>
            <a:endParaRPr lang="en-US" dirty="0"/>
          </a:p>
        </p:txBody>
      </p:sp>
    </p:spTree>
    <p:extLst>
      <p:ext uri="{BB962C8B-B14F-4D97-AF65-F5344CB8AC3E}">
        <p14:creationId xmlns:p14="http://schemas.microsoft.com/office/powerpoint/2010/main" val="9680531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Truncation</a:t>
            </a:r>
          </a:p>
        </p:txBody>
      </p:sp>
      <p:sp>
        <p:nvSpPr>
          <p:cNvPr id="3" name="Content Placeholder 2"/>
          <p:cNvSpPr>
            <a:spLocks noGrp="1"/>
          </p:cNvSpPr>
          <p:nvPr>
            <p:ph idx="1"/>
          </p:nvPr>
        </p:nvSpPr>
        <p:spPr/>
        <p:txBody>
          <a:bodyPr>
            <a:noAutofit/>
          </a:bodyPr>
          <a:lstStyle/>
          <a:p>
            <a:pPr marL="0" indent="0">
              <a:buNone/>
            </a:pPr>
            <a:r>
              <a:rPr lang="en-US" sz="3200" dirty="0">
                <a:latin typeface="Times New Roman" panose="02020603050405020304" pitchFamily="18" charset="0"/>
                <a:cs typeface="Times New Roman" panose="02020603050405020304" pitchFamily="18" charset="0"/>
              </a:rPr>
              <a:t>Use the root of a word to broaden your search responses. </a:t>
            </a:r>
          </a:p>
          <a:p>
            <a:r>
              <a:rPr lang="en-US" sz="3200" dirty="0">
                <a:latin typeface="Times New Roman" panose="02020603050405020304" pitchFamily="18" charset="0"/>
                <a:cs typeface="Times New Roman" panose="02020603050405020304" pitchFamily="18" charset="0"/>
              </a:rPr>
              <a:t> Using the root Psych* will result in the following:</a:t>
            </a:r>
          </a:p>
          <a:p>
            <a:pPr lvl="1"/>
            <a:r>
              <a:rPr lang="en-US" sz="3200" dirty="0">
                <a:latin typeface="Times New Roman" panose="02020603050405020304" pitchFamily="18" charset="0"/>
                <a:cs typeface="Times New Roman" panose="02020603050405020304" pitchFamily="18" charset="0"/>
              </a:rPr>
              <a:t> Psychology </a:t>
            </a:r>
          </a:p>
          <a:p>
            <a:pPr lvl="1"/>
            <a:r>
              <a:rPr lang="en-US" sz="3200" dirty="0">
                <a:latin typeface="Times New Roman" panose="02020603050405020304" pitchFamily="18" charset="0"/>
                <a:cs typeface="Times New Roman" panose="02020603050405020304" pitchFamily="18" charset="0"/>
              </a:rPr>
              <a:t> Psychological </a:t>
            </a:r>
          </a:p>
          <a:p>
            <a:pPr lvl="1"/>
            <a:r>
              <a:rPr lang="en-US" sz="3200" dirty="0">
                <a:latin typeface="Times New Roman" panose="02020603050405020304" pitchFamily="18" charset="0"/>
                <a:cs typeface="Times New Roman" panose="02020603050405020304" pitchFamily="18" charset="0"/>
              </a:rPr>
              <a:t> Psychologist </a:t>
            </a:r>
          </a:p>
          <a:p>
            <a:pPr lvl="1"/>
            <a:r>
              <a:rPr lang="en-US" sz="3200" dirty="0">
                <a:latin typeface="Times New Roman" panose="02020603050405020304" pitchFamily="18" charset="0"/>
                <a:cs typeface="Times New Roman" panose="02020603050405020304" pitchFamily="18" charset="0"/>
              </a:rPr>
              <a:t> Psychiatry </a:t>
            </a:r>
          </a:p>
          <a:p>
            <a:pPr lvl="1"/>
            <a:r>
              <a:rPr lang="en-US" sz="3200" dirty="0">
                <a:latin typeface="Times New Roman" panose="02020603050405020304" pitchFamily="18" charset="0"/>
                <a:cs typeface="Times New Roman" panose="02020603050405020304" pitchFamily="18" charset="0"/>
              </a:rPr>
              <a:t> Psychiatrist</a:t>
            </a:r>
          </a:p>
        </p:txBody>
      </p:sp>
      <p:sp>
        <p:nvSpPr>
          <p:cNvPr id="5" name="Rectangle 1"/>
          <p:cNvSpPr>
            <a:spLocks noChangeArrowheads="1"/>
          </p:cNvSpPr>
          <p:nvPr/>
        </p:nvSpPr>
        <p:spPr bwMode="auto">
          <a:xfrm>
            <a:off x="2644775" y="31146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sz="900" b="0" i="0" u="none" strike="noStrike" cap="none" normalizeH="0" baseline="0">
                <a:ln>
                  <a:noFill/>
                </a:ln>
                <a:solidFill>
                  <a:srgbClr val="333333"/>
                </a:solidFill>
                <a:effectLst/>
                <a:latin typeface="Verdana" panose="020B0604030504040204" pitchFamily="34" charset="0"/>
                <a:cs typeface="Arial" panose="020B0604020202020204" pitchFamily="34" charset="0"/>
              </a:rPr>
            </a:br>
            <a:br>
              <a:rPr kumimoji="0" lang="en-US" sz="900" b="0" i="0" u="none" strike="noStrike" cap="none" normalizeH="0" baseline="0">
                <a:ln>
                  <a:noFill/>
                </a:ln>
                <a:solidFill>
                  <a:srgbClr val="333333"/>
                </a:solidFill>
                <a:effectLst/>
                <a:latin typeface="Verdana" panose="020B0604030504040204" pitchFamily="34" charset="0"/>
                <a:cs typeface="Arial" panose="020B0604020202020204" pitchFamily="34" charset="0"/>
              </a:rPr>
            </a:br>
            <a:endParaRPr kumimoji="0" 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sz="1800" b="0" i="0" u="none" strike="noStrike" cap="none" normalizeH="0" baseline="0">
                <a:ln>
                  <a:noFill/>
                </a:ln>
                <a:solidFill>
                  <a:schemeClr val="tx1"/>
                </a:solidFill>
                <a:effectLst/>
                <a:latin typeface="Arial" panose="020B0604020202020204" pitchFamily="34" charset="0"/>
              </a:rPr>
            </a:br>
            <a:endParaRPr kumimoji="0" 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04964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1"/>
          <p:cNvSpPr txBox="1"/>
          <p:nvPr/>
        </p:nvSpPr>
        <p:spPr>
          <a:xfrm>
            <a:off x="5943601" y="618292"/>
            <a:ext cx="3245119" cy="677108"/>
          </a:xfrm>
          <a:prstGeom prst="rect">
            <a:avLst/>
          </a:prstGeom>
        </p:spPr>
        <p:txBody>
          <a:bodyPr vert="horz" wrap="none" lIns="0" tIns="0" rIns="0" bIns="0" rtlCol="0">
            <a:spAutoFit/>
          </a:bodyPr>
          <a:lstStyle/>
          <a:p>
            <a:r>
              <a:rPr sz="4400" spc="10" dirty="0">
                <a:solidFill>
                  <a:schemeClr val="bg1"/>
                </a:solidFill>
                <a:latin typeface="Times New Roman" panose="02020603050405020304" pitchFamily="18" charset="0"/>
                <a:cs typeface="Times New Roman" panose="02020603050405020304" pitchFamily="18" charset="0"/>
              </a:rPr>
              <a:t>Not to Google</a:t>
            </a:r>
            <a:endParaRPr sz="4400" dirty="0">
              <a:solidFill>
                <a:schemeClr val="bg1"/>
              </a:solidFill>
              <a:latin typeface="Times New Roman" panose="02020603050405020304" pitchFamily="18" charset="0"/>
              <a:cs typeface="Times New Roman" panose="02020603050405020304" pitchFamily="18" charset="0"/>
            </a:endParaRPr>
          </a:p>
        </p:txBody>
      </p:sp>
      <p:sp>
        <p:nvSpPr>
          <p:cNvPr id="7" name="text 1"/>
          <p:cNvSpPr txBox="1"/>
          <p:nvPr/>
        </p:nvSpPr>
        <p:spPr>
          <a:xfrm>
            <a:off x="2661920" y="535686"/>
            <a:ext cx="3091616" cy="677108"/>
          </a:xfrm>
          <a:prstGeom prst="rect">
            <a:avLst/>
          </a:prstGeom>
        </p:spPr>
        <p:txBody>
          <a:bodyPr vert="horz" wrap="none" lIns="0" tIns="0" rIns="0" bIns="0" rtlCol="0">
            <a:spAutoFit/>
          </a:bodyPr>
          <a:lstStyle/>
          <a:p>
            <a:r>
              <a:rPr sz="4400" spc="10" dirty="0">
                <a:solidFill>
                  <a:schemeClr val="bg1"/>
                </a:solidFill>
                <a:latin typeface="Times New Roman" panose="02020603050405020304" pitchFamily="18" charset="0"/>
                <a:cs typeface="Times New Roman" panose="02020603050405020304" pitchFamily="18" charset="0"/>
              </a:rPr>
              <a:t>To Google or</a:t>
            </a:r>
            <a:endParaRPr sz="4400" dirty="0">
              <a:solidFill>
                <a:schemeClr val="bg1"/>
              </a:solidFill>
              <a:latin typeface="Times New Roman" panose="02020603050405020304" pitchFamily="18" charset="0"/>
              <a:cs typeface="Times New Roman" panose="02020603050405020304" pitchFamily="18" charset="0"/>
            </a:endParaRPr>
          </a:p>
        </p:txBody>
      </p:sp>
      <p:sp>
        <p:nvSpPr>
          <p:cNvPr id="8" name="text 1"/>
          <p:cNvSpPr txBox="1"/>
          <p:nvPr/>
        </p:nvSpPr>
        <p:spPr>
          <a:xfrm>
            <a:off x="2084070" y="1648270"/>
            <a:ext cx="3467296" cy="353943"/>
          </a:xfrm>
          <a:prstGeom prst="rect">
            <a:avLst/>
          </a:prstGeom>
        </p:spPr>
        <p:txBody>
          <a:bodyPr vert="horz" wrap="none" lIns="0" tIns="0" rIns="0" bIns="0" rtlCol="0">
            <a:spAutoFit/>
          </a:bodyPr>
          <a:lstStyle/>
          <a:p>
            <a:r>
              <a:rPr sz="2300" spc="10" dirty="0">
                <a:latin typeface="Arial"/>
                <a:cs typeface="Arial"/>
              </a:rPr>
              <a:t>If </a:t>
            </a:r>
            <a:r>
              <a:rPr sz="2300" spc="10" dirty="0">
                <a:solidFill>
                  <a:srgbClr val="FFFFFF"/>
                </a:solidFill>
                <a:latin typeface="Arial"/>
                <a:cs typeface="Arial"/>
              </a:rPr>
              <a:t>you have an assignment</a:t>
            </a:r>
            <a:endParaRPr sz="2300">
              <a:latin typeface="Arial"/>
              <a:cs typeface="Arial"/>
            </a:endParaRPr>
          </a:p>
        </p:txBody>
      </p:sp>
      <p:sp>
        <p:nvSpPr>
          <p:cNvPr id="9" name="text 1"/>
          <p:cNvSpPr txBox="1"/>
          <p:nvPr/>
        </p:nvSpPr>
        <p:spPr>
          <a:xfrm>
            <a:off x="2326513" y="1648270"/>
            <a:ext cx="5183470" cy="353943"/>
          </a:xfrm>
          <a:prstGeom prst="rect">
            <a:avLst/>
          </a:prstGeom>
        </p:spPr>
        <p:txBody>
          <a:bodyPr vert="horz" wrap="none" lIns="0" tIns="0" rIns="0" bIns="0" rtlCol="0">
            <a:spAutoFit/>
          </a:bodyPr>
          <a:lstStyle/>
          <a:p>
            <a:r>
              <a:rPr sz="2300" spc="10" dirty="0">
                <a:latin typeface="Arial"/>
                <a:cs typeface="Arial"/>
              </a:rPr>
              <a:t>you have an assignment </a:t>
            </a:r>
            <a:r>
              <a:rPr sz="2300" spc="10" dirty="0">
                <a:solidFill>
                  <a:srgbClr val="FFFFFF"/>
                </a:solidFill>
                <a:latin typeface="Arial"/>
                <a:cs typeface="Arial"/>
              </a:rPr>
              <a:t>to complete or</a:t>
            </a:r>
            <a:endParaRPr sz="2300" dirty="0">
              <a:latin typeface="Arial"/>
              <a:cs typeface="Arial"/>
            </a:endParaRPr>
          </a:p>
        </p:txBody>
      </p:sp>
      <p:sp>
        <p:nvSpPr>
          <p:cNvPr id="11" name="text 1"/>
          <p:cNvSpPr txBox="1"/>
          <p:nvPr/>
        </p:nvSpPr>
        <p:spPr>
          <a:xfrm>
            <a:off x="7518298" y="1648270"/>
            <a:ext cx="2463816" cy="353943"/>
          </a:xfrm>
          <a:prstGeom prst="rect">
            <a:avLst/>
          </a:prstGeom>
        </p:spPr>
        <p:txBody>
          <a:bodyPr vert="horz" wrap="none" lIns="0" tIns="0" rIns="0" bIns="0" rtlCol="0">
            <a:spAutoFit/>
          </a:bodyPr>
          <a:lstStyle/>
          <a:p>
            <a:r>
              <a:rPr sz="2300" spc="10" dirty="0">
                <a:latin typeface="Arial"/>
                <a:cs typeface="Arial"/>
              </a:rPr>
              <a:t>thesis to write, </a:t>
            </a:r>
            <a:r>
              <a:rPr sz="2300" spc="10" dirty="0">
                <a:solidFill>
                  <a:srgbClr val="FFFFFF"/>
                </a:solidFill>
                <a:latin typeface="Arial"/>
                <a:cs typeface="Arial"/>
              </a:rPr>
              <a:t>can</a:t>
            </a:r>
            <a:endParaRPr sz="2300" dirty="0">
              <a:latin typeface="Arial"/>
              <a:cs typeface="Arial"/>
            </a:endParaRPr>
          </a:p>
        </p:txBody>
      </p:sp>
      <p:sp>
        <p:nvSpPr>
          <p:cNvPr id="12" name="text 1"/>
          <p:cNvSpPr txBox="1"/>
          <p:nvPr/>
        </p:nvSpPr>
        <p:spPr>
          <a:xfrm>
            <a:off x="9469233" y="1660970"/>
            <a:ext cx="478336" cy="353943"/>
          </a:xfrm>
          <a:prstGeom prst="rect">
            <a:avLst/>
          </a:prstGeom>
        </p:spPr>
        <p:txBody>
          <a:bodyPr vert="horz" wrap="none" lIns="0" tIns="0" rIns="0" bIns="0" rtlCol="0">
            <a:spAutoFit/>
          </a:bodyPr>
          <a:lstStyle/>
          <a:p>
            <a:r>
              <a:rPr sz="2300" spc="10" dirty="0">
                <a:latin typeface="Arial"/>
                <a:cs typeface="Arial"/>
              </a:rPr>
              <a:t>can</a:t>
            </a:r>
            <a:endParaRPr sz="2300">
              <a:latin typeface="Arial"/>
              <a:cs typeface="Arial"/>
            </a:endParaRPr>
          </a:p>
        </p:txBody>
      </p:sp>
      <p:sp>
        <p:nvSpPr>
          <p:cNvPr id="14" name="text 1"/>
          <p:cNvSpPr txBox="1"/>
          <p:nvPr/>
        </p:nvSpPr>
        <p:spPr>
          <a:xfrm>
            <a:off x="2084070" y="1955610"/>
            <a:ext cx="3963264" cy="353943"/>
          </a:xfrm>
          <a:prstGeom prst="rect">
            <a:avLst/>
          </a:prstGeom>
        </p:spPr>
        <p:txBody>
          <a:bodyPr vert="horz" wrap="none" lIns="0" tIns="0" rIns="0" bIns="0" rtlCol="0">
            <a:spAutoFit/>
          </a:bodyPr>
          <a:lstStyle/>
          <a:p>
            <a:r>
              <a:rPr sz="2300" spc="10" dirty="0">
                <a:latin typeface="Arial"/>
                <a:cs typeface="Arial"/>
              </a:rPr>
              <a:t>you use Google or Wikipedia?</a:t>
            </a:r>
            <a:endParaRPr sz="2300" dirty="0">
              <a:latin typeface="Arial"/>
              <a:cs typeface="Arial"/>
            </a:endParaRPr>
          </a:p>
        </p:txBody>
      </p:sp>
      <p:sp>
        <p:nvSpPr>
          <p:cNvPr id="17" name="text 1"/>
          <p:cNvSpPr txBox="1"/>
          <p:nvPr/>
        </p:nvSpPr>
        <p:spPr>
          <a:xfrm>
            <a:off x="2084070" y="2678240"/>
            <a:ext cx="1110882" cy="353943"/>
          </a:xfrm>
          <a:prstGeom prst="rect">
            <a:avLst/>
          </a:prstGeom>
        </p:spPr>
        <p:txBody>
          <a:bodyPr vert="horz" wrap="none" lIns="0" tIns="0" rIns="0" bIns="0" rtlCol="0">
            <a:spAutoFit/>
          </a:bodyPr>
          <a:lstStyle/>
          <a:p>
            <a:r>
              <a:rPr sz="2300" spc="10" dirty="0">
                <a:latin typeface="Arial"/>
                <a:cs typeface="Arial"/>
              </a:rPr>
              <a:t>As </a:t>
            </a:r>
            <a:r>
              <a:rPr sz="2300" spc="10" dirty="0">
                <a:solidFill>
                  <a:srgbClr val="FFFFFF"/>
                </a:solidFill>
                <a:latin typeface="Arial"/>
                <a:cs typeface="Arial"/>
              </a:rPr>
              <a:t>initial</a:t>
            </a:r>
            <a:endParaRPr sz="2300">
              <a:latin typeface="Arial"/>
              <a:cs typeface="Arial"/>
            </a:endParaRPr>
          </a:p>
        </p:txBody>
      </p:sp>
      <p:sp>
        <p:nvSpPr>
          <p:cNvPr id="18" name="text 1"/>
          <p:cNvSpPr txBox="1"/>
          <p:nvPr/>
        </p:nvSpPr>
        <p:spPr>
          <a:xfrm>
            <a:off x="2505863" y="2678240"/>
            <a:ext cx="3357329" cy="353943"/>
          </a:xfrm>
          <a:prstGeom prst="rect">
            <a:avLst/>
          </a:prstGeom>
        </p:spPr>
        <p:txBody>
          <a:bodyPr vert="horz" wrap="none" lIns="0" tIns="0" rIns="0" bIns="0" rtlCol="0">
            <a:spAutoFit/>
          </a:bodyPr>
          <a:lstStyle/>
          <a:p>
            <a:r>
              <a:rPr sz="2300" spc="10" dirty="0">
                <a:latin typeface="Arial"/>
                <a:cs typeface="Arial"/>
              </a:rPr>
              <a:t>initial </a:t>
            </a:r>
            <a:r>
              <a:rPr sz="2300" spc="10" dirty="0">
                <a:solidFill>
                  <a:srgbClr val="FFFFFF"/>
                </a:solidFill>
                <a:latin typeface="Arial"/>
                <a:cs typeface="Arial"/>
              </a:rPr>
              <a:t>research tools, they</a:t>
            </a:r>
            <a:endParaRPr sz="2300">
              <a:latin typeface="Arial"/>
              <a:cs typeface="Arial"/>
            </a:endParaRPr>
          </a:p>
        </p:txBody>
      </p:sp>
      <p:sp>
        <p:nvSpPr>
          <p:cNvPr id="19" name="text 1"/>
          <p:cNvSpPr txBox="1"/>
          <p:nvPr/>
        </p:nvSpPr>
        <p:spPr>
          <a:xfrm>
            <a:off x="3256560" y="2678240"/>
            <a:ext cx="4759957" cy="353943"/>
          </a:xfrm>
          <a:prstGeom prst="rect">
            <a:avLst/>
          </a:prstGeom>
        </p:spPr>
        <p:txBody>
          <a:bodyPr vert="horz" wrap="none" lIns="0" tIns="0" rIns="0" bIns="0" rtlCol="0">
            <a:spAutoFit/>
          </a:bodyPr>
          <a:lstStyle/>
          <a:p>
            <a:r>
              <a:rPr sz="2300" spc="10" dirty="0">
                <a:latin typeface="Arial"/>
                <a:cs typeface="Arial"/>
              </a:rPr>
              <a:t>research tools, they </a:t>
            </a:r>
            <a:r>
              <a:rPr sz="2300" spc="10" dirty="0">
                <a:solidFill>
                  <a:srgbClr val="FFFFFF"/>
                </a:solidFill>
                <a:latin typeface="Arial"/>
                <a:cs typeface="Arial"/>
              </a:rPr>
              <a:t>are usually fine.</a:t>
            </a:r>
            <a:endParaRPr sz="2300">
              <a:latin typeface="Arial"/>
              <a:cs typeface="Arial"/>
            </a:endParaRPr>
          </a:p>
        </p:txBody>
      </p:sp>
      <p:sp>
        <p:nvSpPr>
          <p:cNvPr id="20" name="text 1"/>
          <p:cNvSpPr txBox="1"/>
          <p:nvPr/>
        </p:nvSpPr>
        <p:spPr>
          <a:xfrm>
            <a:off x="5892179" y="2678240"/>
            <a:ext cx="2612575" cy="353943"/>
          </a:xfrm>
          <a:prstGeom prst="rect">
            <a:avLst/>
          </a:prstGeom>
        </p:spPr>
        <p:txBody>
          <a:bodyPr vert="horz" wrap="none" lIns="0" tIns="0" rIns="0" bIns="0" rtlCol="0">
            <a:spAutoFit/>
          </a:bodyPr>
          <a:lstStyle/>
          <a:p>
            <a:r>
              <a:rPr sz="2300" spc="10" dirty="0">
                <a:latin typeface="Arial"/>
                <a:cs typeface="Arial"/>
              </a:rPr>
              <a:t>are usually fine. </a:t>
            </a:r>
            <a:r>
              <a:rPr sz="2300" spc="10" dirty="0">
                <a:solidFill>
                  <a:srgbClr val="FFFFFF"/>
                </a:solidFill>
                <a:latin typeface="Arial"/>
                <a:cs typeface="Arial"/>
              </a:rPr>
              <a:t>But</a:t>
            </a:r>
            <a:endParaRPr sz="2300">
              <a:latin typeface="Arial"/>
              <a:cs typeface="Arial"/>
            </a:endParaRPr>
          </a:p>
        </p:txBody>
      </p:sp>
      <p:sp>
        <p:nvSpPr>
          <p:cNvPr id="21" name="text 1"/>
          <p:cNvSpPr txBox="1"/>
          <p:nvPr/>
        </p:nvSpPr>
        <p:spPr>
          <a:xfrm>
            <a:off x="8023925" y="2678240"/>
            <a:ext cx="1684115" cy="353943"/>
          </a:xfrm>
          <a:prstGeom prst="rect">
            <a:avLst/>
          </a:prstGeom>
        </p:spPr>
        <p:txBody>
          <a:bodyPr vert="horz" wrap="none" lIns="0" tIns="0" rIns="0" bIns="0" rtlCol="0">
            <a:spAutoFit/>
          </a:bodyPr>
          <a:lstStyle/>
          <a:p>
            <a:r>
              <a:rPr sz="2300" spc="10" dirty="0">
                <a:latin typeface="Arial"/>
                <a:cs typeface="Arial"/>
              </a:rPr>
              <a:t>But </a:t>
            </a:r>
            <a:r>
              <a:rPr sz="2300" spc="10" dirty="0">
                <a:solidFill>
                  <a:srgbClr val="FFFFFF"/>
                </a:solidFill>
                <a:latin typeface="Arial"/>
                <a:cs typeface="Arial"/>
              </a:rPr>
              <a:t>outdated</a:t>
            </a:r>
            <a:endParaRPr sz="2300">
              <a:latin typeface="Arial"/>
              <a:cs typeface="Arial"/>
            </a:endParaRPr>
          </a:p>
        </p:txBody>
      </p:sp>
      <p:sp>
        <p:nvSpPr>
          <p:cNvPr id="22" name="text 1"/>
          <p:cNvSpPr txBox="1"/>
          <p:nvPr/>
        </p:nvSpPr>
        <p:spPr>
          <a:xfrm>
            <a:off x="2084070" y="2655978"/>
            <a:ext cx="7779374" cy="703269"/>
          </a:xfrm>
          <a:prstGeom prst="rect">
            <a:avLst/>
          </a:prstGeom>
        </p:spPr>
        <p:txBody>
          <a:bodyPr vert="horz" wrap="none" lIns="0" tIns="0" rIns="0" bIns="0" rtlCol="0">
            <a:spAutoFit/>
          </a:bodyPr>
          <a:lstStyle/>
          <a:p>
            <a:pPr marL="6460668"/>
            <a:r>
              <a:rPr sz="2300" spc="10" dirty="0">
                <a:latin typeface="Arial"/>
                <a:cs typeface="Arial"/>
              </a:rPr>
              <a:t>outdated</a:t>
            </a:r>
            <a:endParaRPr sz="2300" dirty="0">
              <a:latin typeface="Arial"/>
              <a:cs typeface="Arial"/>
            </a:endParaRPr>
          </a:p>
          <a:p>
            <a:r>
              <a:rPr sz="2270" spc="10" dirty="0">
                <a:latin typeface="Arial"/>
                <a:cs typeface="Arial"/>
              </a:rPr>
              <a:t>pages and broken links are common problems, and you can</a:t>
            </a:r>
            <a:endParaRPr sz="2200" dirty="0">
              <a:latin typeface="Arial"/>
              <a:cs typeface="Arial"/>
            </a:endParaRPr>
          </a:p>
        </p:txBody>
      </p:sp>
      <p:sp>
        <p:nvSpPr>
          <p:cNvPr id="25" name="text 1"/>
          <p:cNvSpPr txBox="1"/>
          <p:nvPr/>
        </p:nvSpPr>
        <p:spPr>
          <a:xfrm>
            <a:off x="2084071" y="3267520"/>
            <a:ext cx="7314823" cy="353943"/>
          </a:xfrm>
          <a:prstGeom prst="rect">
            <a:avLst/>
          </a:prstGeom>
        </p:spPr>
        <p:txBody>
          <a:bodyPr vert="horz" wrap="none" lIns="0" tIns="0" rIns="0" bIns="0" rtlCol="0">
            <a:spAutoFit/>
          </a:bodyPr>
          <a:lstStyle/>
          <a:p>
            <a:r>
              <a:rPr sz="2300" spc="10" dirty="0">
                <a:latin typeface="Arial"/>
                <a:cs typeface="Arial"/>
              </a:rPr>
              <a:t>seldom be sure whether </a:t>
            </a:r>
            <a:r>
              <a:rPr sz="2300" spc="10" dirty="0">
                <a:solidFill>
                  <a:srgbClr val="FFFFFF"/>
                </a:solidFill>
                <a:latin typeface="Arial"/>
                <a:cs typeface="Arial"/>
              </a:rPr>
              <a:t>the information is</a:t>
            </a:r>
            <a:r>
              <a:rPr lang="en-US" sz="2300" spc="10" dirty="0">
                <a:solidFill>
                  <a:srgbClr val="FFFFFF"/>
                </a:solidFill>
                <a:latin typeface="Arial"/>
                <a:cs typeface="Arial"/>
              </a:rPr>
              <a:t> accurate and</a:t>
            </a:r>
            <a:endParaRPr sz="2300" dirty="0">
              <a:latin typeface="Arial"/>
              <a:cs typeface="Arial"/>
            </a:endParaRPr>
          </a:p>
        </p:txBody>
      </p:sp>
      <p:sp>
        <p:nvSpPr>
          <p:cNvPr id="29" name="text 1"/>
          <p:cNvSpPr txBox="1"/>
          <p:nvPr/>
        </p:nvSpPr>
        <p:spPr>
          <a:xfrm>
            <a:off x="2084070" y="3563430"/>
            <a:ext cx="1702710" cy="353943"/>
          </a:xfrm>
          <a:prstGeom prst="rect">
            <a:avLst/>
          </a:prstGeom>
        </p:spPr>
        <p:txBody>
          <a:bodyPr vert="horz" wrap="none" lIns="0" tIns="0" rIns="0" bIns="0" rtlCol="0">
            <a:spAutoFit/>
          </a:bodyPr>
          <a:lstStyle/>
          <a:p>
            <a:r>
              <a:rPr sz="2300" spc="10" dirty="0">
                <a:latin typeface="Arial"/>
                <a:cs typeface="Arial"/>
              </a:rPr>
              <a:t>authoritative</a:t>
            </a:r>
            <a:r>
              <a:rPr sz="2300" spc="10" dirty="0">
                <a:solidFill>
                  <a:srgbClr val="FFFFFF"/>
                </a:solidFill>
                <a:latin typeface="Arial"/>
                <a:cs typeface="Arial"/>
              </a:rPr>
              <a:t>.</a:t>
            </a:r>
            <a:endParaRPr sz="2300">
              <a:latin typeface="Arial"/>
              <a:cs typeface="Arial"/>
            </a:endParaRPr>
          </a:p>
        </p:txBody>
      </p:sp>
      <p:sp>
        <p:nvSpPr>
          <p:cNvPr id="31" name="text 1"/>
          <p:cNvSpPr txBox="1"/>
          <p:nvPr/>
        </p:nvSpPr>
        <p:spPr>
          <a:xfrm>
            <a:off x="3679190" y="3576130"/>
            <a:ext cx="83036" cy="353943"/>
          </a:xfrm>
          <a:prstGeom prst="rect">
            <a:avLst/>
          </a:prstGeom>
        </p:spPr>
        <p:txBody>
          <a:bodyPr vert="horz" wrap="none" lIns="0" tIns="0" rIns="0" bIns="0" rtlCol="0">
            <a:spAutoFit/>
          </a:bodyPr>
          <a:lstStyle/>
          <a:p>
            <a:r>
              <a:rPr sz="2300" spc="10" dirty="0">
                <a:latin typeface="Arial"/>
                <a:cs typeface="Arial"/>
              </a:rPr>
              <a:t>.</a:t>
            </a:r>
            <a:endParaRPr sz="2300">
              <a:latin typeface="Arial"/>
              <a:cs typeface="Arial"/>
            </a:endParaRPr>
          </a:p>
        </p:txBody>
      </p:sp>
      <p:sp>
        <p:nvSpPr>
          <p:cNvPr id="128" name="text 1"/>
          <p:cNvSpPr txBox="1"/>
          <p:nvPr/>
        </p:nvSpPr>
        <p:spPr>
          <a:xfrm>
            <a:off x="2084070" y="4297490"/>
            <a:ext cx="3120726" cy="353943"/>
          </a:xfrm>
          <a:prstGeom prst="rect">
            <a:avLst/>
          </a:prstGeom>
        </p:spPr>
        <p:txBody>
          <a:bodyPr vert="horz" wrap="none" lIns="0" tIns="0" rIns="0" bIns="0" rtlCol="0">
            <a:spAutoFit/>
          </a:bodyPr>
          <a:lstStyle/>
          <a:p>
            <a:r>
              <a:rPr sz="2300" spc="10" dirty="0">
                <a:latin typeface="Arial"/>
                <a:cs typeface="Arial"/>
              </a:rPr>
              <a:t>To do ‘proper’ </a:t>
            </a:r>
            <a:r>
              <a:rPr sz="2300" spc="10" dirty="0">
                <a:solidFill>
                  <a:srgbClr val="FFFFFF"/>
                </a:solidFill>
                <a:latin typeface="Arial"/>
                <a:cs typeface="Arial"/>
              </a:rPr>
              <a:t>research,</a:t>
            </a:r>
            <a:endParaRPr sz="2300">
              <a:latin typeface="Arial"/>
              <a:cs typeface="Arial"/>
            </a:endParaRPr>
          </a:p>
        </p:txBody>
      </p:sp>
      <p:sp>
        <p:nvSpPr>
          <p:cNvPr id="130" name="text 1"/>
          <p:cNvSpPr txBox="1"/>
          <p:nvPr/>
        </p:nvSpPr>
        <p:spPr>
          <a:xfrm>
            <a:off x="5274095" y="4310190"/>
            <a:ext cx="4344779" cy="353943"/>
          </a:xfrm>
          <a:prstGeom prst="rect">
            <a:avLst/>
          </a:prstGeom>
        </p:spPr>
        <p:txBody>
          <a:bodyPr vert="horz" wrap="none" lIns="0" tIns="0" rIns="0" bIns="0" rtlCol="0">
            <a:spAutoFit/>
          </a:bodyPr>
          <a:lstStyle/>
          <a:p>
            <a:r>
              <a:rPr sz="2300" spc="10" dirty="0">
                <a:latin typeface="Arial"/>
                <a:cs typeface="Arial"/>
              </a:rPr>
              <a:t>you should be using authoritative</a:t>
            </a:r>
            <a:endParaRPr sz="2300">
              <a:latin typeface="Arial"/>
              <a:cs typeface="Arial"/>
            </a:endParaRPr>
          </a:p>
        </p:txBody>
      </p:sp>
      <p:sp>
        <p:nvSpPr>
          <p:cNvPr id="132" name="text 1"/>
          <p:cNvSpPr txBox="1"/>
          <p:nvPr/>
        </p:nvSpPr>
        <p:spPr>
          <a:xfrm>
            <a:off x="2084070" y="4593400"/>
            <a:ext cx="7249998" cy="353943"/>
          </a:xfrm>
          <a:prstGeom prst="rect">
            <a:avLst/>
          </a:prstGeom>
        </p:spPr>
        <p:txBody>
          <a:bodyPr vert="horz" wrap="none" lIns="0" tIns="0" rIns="0" bIns="0" rtlCol="0">
            <a:spAutoFit/>
          </a:bodyPr>
          <a:lstStyle/>
          <a:p>
            <a:r>
              <a:rPr sz="2300" spc="10" dirty="0">
                <a:latin typeface="Arial"/>
                <a:cs typeface="Arial"/>
              </a:rPr>
              <a:t>sources which can be found in the library, either </a:t>
            </a:r>
            <a:r>
              <a:rPr sz="2300" spc="10" dirty="0">
                <a:solidFill>
                  <a:srgbClr val="FFFFFF"/>
                </a:solidFill>
                <a:latin typeface="Arial"/>
                <a:cs typeface="Arial"/>
              </a:rPr>
              <a:t>in print</a:t>
            </a:r>
            <a:endParaRPr sz="2300">
              <a:latin typeface="Arial"/>
              <a:cs typeface="Arial"/>
            </a:endParaRPr>
          </a:p>
        </p:txBody>
      </p:sp>
      <p:sp>
        <p:nvSpPr>
          <p:cNvPr id="134" name="text 1"/>
          <p:cNvSpPr txBox="1"/>
          <p:nvPr/>
        </p:nvSpPr>
        <p:spPr>
          <a:xfrm>
            <a:off x="9327860" y="4606100"/>
            <a:ext cx="511679" cy="353943"/>
          </a:xfrm>
          <a:prstGeom prst="rect">
            <a:avLst/>
          </a:prstGeom>
        </p:spPr>
        <p:txBody>
          <a:bodyPr vert="horz" wrap="none" lIns="0" tIns="0" rIns="0" bIns="0" rtlCol="0">
            <a:spAutoFit/>
          </a:bodyPr>
          <a:lstStyle/>
          <a:p>
            <a:r>
              <a:rPr sz="2300" spc="10" dirty="0">
                <a:latin typeface="Arial"/>
                <a:cs typeface="Arial"/>
              </a:rPr>
              <a:t>(eg.</a:t>
            </a:r>
            <a:endParaRPr sz="2300">
              <a:latin typeface="Arial"/>
              <a:cs typeface="Arial"/>
            </a:endParaRPr>
          </a:p>
        </p:txBody>
      </p:sp>
      <p:sp>
        <p:nvSpPr>
          <p:cNvPr id="137" name="text 1"/>
          <p:cNvSpPr txBox="1"/>
          <p:nvPr/>
        </p:nvSpPr>
        <p:spPr>
          <a:xfrm>
            <a:off x="2084070" y="4900739"/>
            <a:ext cx="7256154" cy="349326"/>
          </a:xfrm>
          <a:prstGeom prst="rect">
            <a:avLst/>
          </a:prstGeom>
        </p:spPr>
        <p:txBody>
          <a:bodyPr vert="horz" wrap="none" lIns="0" tIns="0" rIns="0" bIns="0" rtlCol="0">
            <a:spAutoFit/>
          </a:bodyPr>
          <a:lstStyle/>
          <a:p>
            <a:r>
              <a:rPr sz="2270" spc="10" dirty="0">
                <a:latin typeface="Arial"/>
                <a:cs typeface="Arial"/>
              </a:rPr>
              <a:t>books &amp; journals) or electronic format (eg. e-resources).</a:t>
            </a:r>
            <a:endParaRPr sz="2200" dirty="0">
              <a:latin typeface="Arial"/>
              <a:cs typeface="Arial"/>
            </a:endParaRPr>
          </a:p>
        </p:txBody>
      </p:sp>
    </p:spTree>
    <p:extLst>
      <p:ext uri="{BB962C8B-B14F-4D97-AF65-F5344CB8AC3E}">
        <p14:creationId xmlns:p14="http://schemas.microsoft.com/office/powerpoint/2010/main" val="3826380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Truncation</a:t>
            </a:r>
          </a:p>
        </p:txBody>
      </p:sp>
      <p:sp>
        <p:nvSpPr>
          <p:cNvPr id="3" name="Content Placeholder 2"/>
          <p:cNvSpPr>
            <a:spLocks noGrp="1"/>
          </p:cNvSpPr>
          <p:nvPr>
            <p:ph idx="1"/>
          </p:nvPr>
        </p:nvSpPr>
        <p:spPr>
          <a:xfrm>
            <a:off x="680320" y="2098334"/>
            <a:ext cx="9613861" cy="4183196"/>
          </a:xfrm>
        </p:spPr>
        <p:txBody>
          <a:bodyPr>
            <a:noAutofit/>
          </a:bodyPr>
          <a:lstStyle/>
          <a:p>
            <a:pPr marL="0" indent="0">
              <a:buNone/>
            </a:pPr>
            <a:r>
              <a:rPr lang="en-US" sz="3200" dirty="0">
                <a:latin typeface="Times New Roman" panose="02020603050405020304" pitchFamily="18" charset="0"/>
                <a:cs typeface="Times New Roman" panose="02020603050405020304" pitchFamily="18" charset="0"/>
              </a:rPr>
              <a:t>Use the root of a word to broaden your search responses. </a:t>
            </a:r>
          </a:p>
          <a:p>
            <a:r>
              <a:rPr lang="en-US" sz="3200" dirty="0">
                <a:latin typeface="Times New Roman" panose="02020603050405020304" pitchFamily="18" charset="0"/>
                <a:cs typeface="Times New Roman" panose="02020603050405020304" pitchFamily="18" charset="0"/>
              </a:rPr>
              <a:t> Using the root </a:t>
            </a:r>
            <a:r>
              <a:rPr lang="en-US" sz="3200" dirty="0" err="1">
                <a:latin typeface="Times New Roman" panose="02020603050405020304" pitchFamily="18" charset="0"/>
                <a:cs typeface="Times New Roman" panose="02020603050405020304" pitchFamily="18" charset="0"/>
              </a:rPr>
              <a:t>Comput</a:t>
            </a:r>
            <a:r>
              <a:rPr lang="en-US" sz="3200" dirty="0">
                <a:latin typeface="Times New Roman" panose="02020603050405020304" pitchFamily="18" charset="0"/>
                <a:cs typeface="Times New Roman" panose="02020603050405020304" pitchFamily="18" charset="0"/>
              </a:rPr>
              <a:t>* will result in the following:</a:t>
            </a:r>
          </a:p>
          <a:p>
            <a:pPr lvl="1"/>
            <a:r>
              <a:rPr lang="en-GB" sz="3200" dirty="0">
                <a:solidFill>
                  <a:srgbClr val="FF3300"/>
                </a:solidFill>
                <a:latin typeface="Times New Roman" panose="02020603050405020304" pitchFamily="18" charset="0"/>
                <a:cs typeface="Times New Roman" panose="02020603050405020304" pitchFamily="18" charset="0"/>
              </a:rPr>
              <a:t>Computer</a:t>
            </a:r>
          </a:p>
          <a:p>
            <a:pPr lvl="1"/>
            <a:r>
              <a:rPr lang="en-GB" sz="3200" dirty="0">
                <a:solidFill>
                  <a:srgbClr val="FF3300"/>
                </a:solidFill>
                <a:latin typeface="Times New Roman" panose="02020603050405020304" pitchFamily="18" charset="0"/>
                <a:cs typeface="Times New Roman" panose="02020603050405020304" pitchFamily="18" charset="0"/>
              </a:rPr>
              <a:t>Computing</a:t>
            </a:r>
          </a:p>
          <a:p>
            <a:pPr lvl="1"/>
            <a:r>
              <a:rPr lang="en-GB" sz="3200" dirty="0">
                <a:solidFill>
                  <a:srgbClr val="FF3300"/>
                </a:solidFill>
                <a:latin typeface="Times New Roman" panose="02020603050405020304" pitchFamily="18" charset="0"/>
                <a:cs typeface="Times New Roman" panose="02020603050405020304" pitchFamily="18" charset="0"/>
              </a:rPr>
              <a:t>Computerize</a:t>
            </a:r>
          </a:p>
          <a:p>
            <a:pPr lvl="1"/>
            <a:r>
              <a:rPr lang="en-GB" sz="3200" dirty="0">
                <a:solidFill>
                  <a:srgbClr val="FF3300"/>
                </a:solidFill>
                <a:latin typeface="Times New Roman" panose="02020603050405020304" pitchFamily="18" charset="0"/>
                <a:cs typeface="Times New Roman" panose="02020603050405020304" pitchFamily="18" charset="0"/>
              </a:rPr>
              <a:t>Computation</a:t>
            </a:r>
          </a:p>
          <a:p>
            <a:pPr lvl="1"/>
            <a:r>
              <a:rPr lang="en-GB" sz="3200" dirty="0">
                <a:solidFill>
                  <a:srgbClr val="FF3300"/>
                </a:solidFill>
                <a:latin typeface="Times New Roman" panose="02020603050405020304" pitchFamily="18" charset="0"/>
                <a:cs typeface="Times New Roman" panose="02020603050405020304" pitchFamily="18" charset="0"/>
              </a:rPr>
              <a:t>Computerization</a:t>
            </a:r>
          </a:p>
          <a:p>
            <a:pPr marL="457200" lvl="1" indent="0">
              <a:buNone/>
            </a:pPr>
            <a:r>
              <a:rPr lang="en-GB" sz="1800" dirty="0">
                <a:latin typeface="Times New Roman" panose="02020603050405020304" pitchFamily="18" charset="0"/>
                <a:cs typeface="Times New Roman" panose="02020603050405020304" pitchFamily="18" charset="0"/>
              </a:rPr>
              <a:t>Truncation symbols vary from database to database so always check the help.  Common symbols used are *, $, #.</a:t>
            </a:r>
          </a:p>
          <a:p>
            <a:pPr marL="457200" lvl="1" indent="0">
              <a:buNone/>
            </a:pPr>
            <a:endParaRPr lang="en-US" sz="3200" dirty="0">
              <a:latin typeface="Times New Roman" panose="02020603050405020304" pitchFamily="18" charset="0"/>
              <a:cs typeface="Times New Roman" panose="02020603050405020304" pitchFamily="18" charset="0"/>
            </a:endParaRPr>
          </a:p>
          <a:p>
            <a:pPr marL="457200" lvl="1" indent="0">
              <a:buNone/>
            </a:pPr>
            <a:endParaRPr lang="en-GB" sz="3200" dirty="0">
              <a:solidFill>
                <a:srgbClr val="FF3300"/>
              </a:solidFill>
              <a:latin typeface="Times New Roman" panose="02020603050405020304" pitchFamily="18" charset="0"/>
              <a:cs typeface="Times New Roman" panose="02020603050405020304" pitchFamily="18" charset="0"/>
            </a:endParaRPr>
          </a:p>
        </p:txBody>
      </p:sp>
      <p:sp>
        <p:nvSpPr>
          <p:cNvPr id="5" name="Rectangle 1"/>
          <p:cNvSpPr>
            <a:spLocks noChangeArrowheads="1"/>
          </p:cNvSpPr>
          <p:nvPr/>
        </p:nvSpPr>
        <p:spPr bwMode="auto">
          <a:xfrm>
            <a:off x="2644775" y="31146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sz="900" b="0" i="0" u="none" strike="noStrike" cap="none" normalizeH="0" baseline="0">
                <a:ln>
                  <a:noFill/>
                </a:ln>
                <a:solidFill>
                  <a:srgbClr val="333333"/>
                </a:solidFill>
                <a:effectLst/>
                <a:latin typeface="Verdana" panose="020B0604030504040204" pitchFamily="34" charset="0"/>
                <a:cs typeface="Arial" panose="020B0604020202020204" pitchFamily="34" charset="0"/>
              </a:rPr>
            </a:br>
            <a:br>
              <a:rPr kumimoji="0" lang="en-US" sz="900" b="0" i="0" u="none" strike="noStrike" cap="none" normalizeH="0" baseline="0">
                <a:ln>
                  <a:noFill/>
                </a:ln>
                <a:solidFill>
                  <a:srgbClr val="333333"/>
                </a:solidFill>
                <a:effectLst/>
                <a:latin typeface="Verdana" panose="020B0604030504040204" pitchFamily="34" charset="0"/>
                <a:cs typeface="Arial" panose="020B0604020202020204" pitchFamily="34" charset="0"/>
              </a:rPr>
            </a:br>
            <a:endParaRPr kumimoji="0" 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sz="1800" b="0" i="0" u="none" strike="noStrike" cap="none" normalizeH="0" baseline="0">
                <a:ln>
                  <a:noFill/>
                </a:ln>
                <a:solidFill>
                  <a:schemeClr val="tx1"/>
                </a:solidFill>
                <a:effectLst/>
                <a:latin typeface="Arial" panose="020B0604020202020204" pitchFamily="34" charset="0"/>
              </a:rPr>
            </a:br>
            <a:endParaRPr kumimoji="0" 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388411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Wildcards</a:t>
            </a:r>
          </a:p>
        </p:txBody>
      </p:sp>
      <p:sp>
        <p:nvSpPr>
          <p:cNvPr id="3" name="Content Placeholder 2"/>
          <p:cNvSpPr>
            <a:spLocks noGrp="1"/>
          </p:cNvSpPr>
          <p:nvPr>
            <p:ph idx="1"/>
          </p:nvPr>
        </p:nvSpPr>
        <p:spPr/>
        <p:txBody>
          <a:bodyPr>
            <a:normAutofit/>
          </a:bodyPr>
          <a:lstStyle/>
          <a:p>
            <a:r>
              <a:rPr lang="en-US" sz="2800" dirty="0">
                <a:latin typeface="Times New Roman" panose="02020603050405020304" pitchFamily="18" charset="0"/>
                <a:cs typeface="Times New Roman" panose="02020603050405020304" pitchFamily="18" charset="0"/>
              </a:rPr>
              <a:t>A </a:t>
            </a:r>
            <a:r>
              <a:rPr lang="en-US" sz="2800" b="1" dirty="0">
                <a:latin typeface="Times New Roman" panose="02020603050405020304" pitchFamily="18" charset="0"/>
                <a:cs typeface="Times New Roman" panose="02020603050405020304" pitchFamily="18" charset="0"/>
              </a:rPr>
              <a:t>question mark</a:t>
            </a:r>
            <a:r>
              <a:rPr lang="en-US" sz="2800" dirty="0">
                <a:latin typeface="Times New Roman" panose="02020603050405020304" pitchFamily="18" charset="0"/>
                <a:cs typeface="Times New Roman" panose="02020603050405020304" pitchFamily="18" charset="0"/>
              </a:rPr>
              <a:t> (?) may be used to represent a single character, anywhere in the word.  It is most useful when there are </a:t>
            </a:r>
            <a:r>
              <a:rPr lang="en-US" sz="2800" b="1" i="1" dirty="0">
                <a:solidFill>
                  <a:srgbClr val="FFC000"/>
                </a:solidFill>
                <a:latin typeface="Times New Roman" panose="02020603050405020304" pitchFamily="18" charset="0"/>
                <a:cs typeface="Times New Roman" panose="02020603050405020304" pitchFamily="18" charset="0"/>
              </a:rPr>
              <a:t>variable spellings</a:t>
            </a:r>
            <a:r>
              <a:rPr lang="en-US" sz="2800" b="1" dirty="0">
                <a:solidFill>
                  <a:srgbClr val="FFC000"/>
                </a:solidFill>
                <a:latin typeface="Times New Roman" panose="02020603050405020304" pitchFamily="18" charset="0"/>
                <a:cs typeface="Times New Roman" panose="02020603050405020304" pitchFamily="18" charset="0"/>
              </a:rPr>
              <a:t> for a word</a:t>
            </a:r>
            <a:r>
              <a:rPr lang="en-US" sz="2800" dirty="0">
                <a:latin typeface="Times New Roman" panose="02020603050405020304" pitchFamily="18" charset="0"/>
                <a:cs typeface="Times New Roman" panose="02020603050405020304" pitchFamily="18" charset="0"/>
              </a:rPr>
              <a:t>, and you want to search for all variants at once.  For example, searching for </a:t>
            </a:r>
            <a:r>
              <a:rPr lang="en-US" sz="2800" b="1" i="1" dirty="0" err="1">
                <a:solidFill>
                  <a:srgbClr val="FF0000"/>
                </a:solidFill>
                <a:latin typeface="Times New Roman" panose="02020603050405020304" pitchFamily="18" charset="0"/>
                <a:cs typeface="Times New Roman" panose="02020603050405020304" pitchFamily="18" charset="0"/>
              </a:rPr>
              <a:t>colo?r</a:t>
            </a:r>
            <a:r>
              <a:rPr lang="en-US" sz="2800" dirty="0">
                <a:solidFill>
                  <a:srgbClr val="FF0000"/>
                </a:solidFill>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would return both</a:t>
            </a:r>
            <a:r>
              <a:rPr lang="en-US" sz="2800" b="1" dirty="0">
                <a:latin typeface="Times New Roman" panose="02020603050405020304" pitchFamily="18" charset="0"/>
                <a:cs typeface="Times New Roman" panose="02020603050405020304" pitchFamily="18" charset="0"/>
              </a:rPr>
              <a:t> </a:t>
            </a:r>
            <a:r>
              <a:rPr lang="en-US" sz="2800" b="1" i="1" dirty="0">
                <a:solidFill>
                  <a:srgbClr val="FF0000"/>
                </a:solidFill>
                <a:latin typeface="Times New Roman" panose="02020603050405020304" pitchFamily="18" charset="0"/>
                <a:cs typeface="Times New Roman" panose="02020603050405020304" pitchFamily="18" charset="0"/>
              </a:rPr>
              <a:t>color</a:t>
            </a:r>
            <a:r>
              <a:rPr lang="en-US" sz="2800" dirty="0">
                <a:latin typeface="Times New Roman" panose="02020603050405020304" pitchFamily="18" charset="0"/>
                <a:cs typeface="Times New Roman" panose="02020603050405020304" pitchFamily="18" charset="0"/>
              </a:rPr>
              <a:t> and </a:t>
            </a:r>
            <a:r>
              <a:rPr lang="en-US" sz="2800" b="1" i="1" dirty="0" err="1">
                <a:solidFill>
                  <a:srgbClr val="FF0000"/>
                </a:solidFill>
                <a:latin typeface="Times New Roman" panose="02020603050405020304" pitchFamily="18" charset="0"/>
                <a:cs typeface="Times New Roman" panose="02020603050405020304" pitchFamily="18" charset="0"/>
              </a:rPr>
              <a:t>colour</a:t>
            </a:r>
            <a:r>
              <a:rPr lang="en-US" sz="2800" dirty="0">
                <a:solidFill>
                  <a:srgbClr val="FF0000"/>
                </a:solidFill>
                <a:latin typeface="Times New Roman" panose="02020603050405020304" pitchFamily="18" charset="0"/>
                <a:cs typeface="Times New Roman" panose="02020603050405020304" pitchFamily="18" charset="0"/>
              </a:rPr>
              <a:t>.  </a:t>
            </a:r>
          </a:p>
          <a:p>
            <a:pPr marL="0" indent="0">
              <a:buNone/>
            </a:pPr>
            <a:r>
              <a:rPr lang="en-US" sz="2800" b="1" dirty="0" err="1">
                <a:solidFill>
                  <a:srgbClr val="FF0000"/>
                </a:solidFill>
                <a:latin typeface="Times New Roman" panose="02020603050405020304" pitchFamily="18" charset="0"/>
                <a:cs typeface="Times New Roman" panose="02020603050405020304" pitchFamily="18" charset="0"/>
              </a:rPr>
              <a:t>organi?ation</a:t>
            </a:r>
            <a:r>
              <a:rPr lang="en-US" sz="2800" dirty="0">
                <a:latin typeface="Times New Roman" panose="02020603050405020304" pitchFamily="18" charset="0"/>
                <a:cs typeface="Times New Roman" panose="02020603050405020304" pitchFamily="18" charset="0"/>
              </a:rPr>
              <a:t> finds </a:t>
            </a:r>
            <a:r>
              <a:rPr lang="en-US" sz="2800" b="1" dirty="0">
                <a:solidFill>
                  <a:srgbClr val="FF0000"/>
                </a:solidFill>
                <a:latin typeface="Times New Roman" panose="02020603050405020304" pitchFamily="18" charset="0"/>
                <a:cs typeface="Times New Roman" panose="02020603050405020304" pitchFamily="18" charset="0"/>
              </a:rPr>
              <a:t>organization, organization</a:t>
            </a:r>
          </a:p>
          <a:p>
            <a:pPr marL="0" indent="0">
              <a:buNone/>
            </a:pPr>
            <a:r>
              <a:rPr lang="en-GB" sz="2800" dirty="0" err="1">
                <a:solidFill>
                  <a:srgbClr val="FF0000"/>
                </a:solidFill>
                <a:latin typeface="Times New Roman" panose="02020603050405020304" pitchFamily="18" charset="0"/>
                <a:cs typeface="Times New Roman" panose="02020603050405020304" pitchFamily="18" charset="0"/>
              </a:rPr>
              <a:t>wom?n</a:t>
            </a:r>
            <a:r>
              <a:rPr lang="en-GB" sz="2800" dirty="0">
                <a:solidFill>
                  <a:srgbClr val="FF0000"/>
                </a:solidFill>
                <a:latin typeface="Times New Roman" panose="02020603050405020304" pitchFamily="18" charset="0"/>
                <a:cs typeface="Times New Roman" panose="02020603050405020304" pitchFamily="18" charset="0"/>
              </a:rPr>
              <a:t> </a:t>
            </a:r>
            <a:r>
              <a:rPr lang="en-GB" sz="2800" dirty="0">
                <a:latin typeface="Times New Roman" panose="02020603050405020304" pitchFamily="18" charset="0"/>
                <a:cs typeface="Times New Roman" panose="02020603050405020304" pitchFamily="18" charset="0"/>
              </a:rPr>
              <a:t>and the database will retrieve </a:t>
            </a:r>
            <a:r>
              <a:rPr lang="en-GB" sz="2800" dirty="0">
                <a:solidFill>
                  <a:srgbClr val="FF0000"/>
                </a:solidFill>
                <a:latin typeface="Times New Roman" panose="02020603050405020304" pitchFamily="18" charset="0"/>
                <a:cs typeface="Times New Roman" panose="02020603050405020304" pitchFamily="18" charset="0"/>
              </a:rPr>
              <a:t>woman</a:t>
            </a:r>
            <a:r>
              <a:rPr lang="en-GB" sz="2800" dirty="0">
                <a:latin typeface="Times New Roman" panose="02020603050405020304" pitchFamily="18" charset="0"/>
                <a:cs typeface="Times New Roman" panose="02020603050405020304" pitchFamily="18" charset="0"/>
              </a:rPr>
              <a:t> and </a:t>
            </a:r>
            <a:r>
              <a:rPr lang="en-GB" sz="2800" dirty="0">
                <a:solidFill>
                  <a:srgbClr val="FF0000"/>
                </a:solidFill>
                <a:latin typeface="Times New Roman" panose="02020603050405020304" pitchFamily="18" charset="0"/>
                <a:cs typeface="Times New Roman" panose="02020603050405020304" pitchFamily="18" charset="0"/>
              </a:rPr>
              <a:t>women</a:t>
            </a:r>
            <a:r>
              <a:rPr lang="en-GB" sz="2800" dirty="0">
                <a:latin typeface="Times New Roman" panose="02020603050405020304" pitchFamily="18" charset="0"/>
                <a:cs typeface="Times New Roman" panose="02020603050405020304" pitchFamily="18" charset="0"/>
              </a:rPr>
              <a:t>.</a:t>
            </a:r>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14520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Fuzzy Searching</a:t>
            </a:r>
          </a:p>
        </p:txBody>
      </p:sp>
      <p:sp>
        <p:nvSpPr>
          <p:cNvPr id="3" name="Content Placeholder 2"/>
          <p:cNvSpPr>
            <a:spLocks noGrp="1"/>
          </p:cNvSpPr>
          <p:nvPr>
            <p:ph idx="1"/>
          </p:nvPr>
        </p:nvSpPr>
        <p:spPr/>
        <p:txBody>
          <a:bodyPr>
            <a:normAutofit/>
          </a:bodyPr>
          <a:lstStyle/>
          <a:p>
            <a:r>
              <a:rPr lang="en-US" sz="3200" dirty="0">
                <a:latin typeface="Times New Roman" panose="02020603050405020304" pitchFamily="18" charset="0"/>
                <a:cs typeface="Times New Roman" panose="02020603050405020304" pitchFamily="18" charset="0"/>
              </a:rPr>
              <a:t>It is designed to find terms that are spelled incorrectly at data entry or query input </a:t>
            </a:r>
          </a:p>
          <a:p>
            <a:r>
              <a:rPr lang="en-US" sz="3200" dirty="0">
                <a:latin typeface="Times New Roman" panose="02020603050405020304" pitchFamily="18" charset="0"/>
                <a:cs typeface="Times New Roman" panose="02020603050405020304" pitchFamily="18" charset="0"/>
              </a:rPr>
              <a:t> For example, the term computer could be misspelled as </a:t>
            </a:r>
            <a:r>
              <a:rPr lang="en-US" sz="3200" dirty="0" err="1">
                <a:latin typeface="Times New Roman" panose="02020603050405020304" pitchFamily="18" charset="0"/>
                <a:cs typeface="Times New Roman" panose="02020603050405020304" pitchFamily="18" charset="0"/>
              </a:rPr>
              <a:t>compter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compiter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comptuer</a:t>
            </a:r>
            <a:r>
              <a:rPr lang="en-US" sz="3200" dirty="0">
                <a:latin typeface="Times New Roman" panose="02020603050405020304" pitchFamily="18" charset="0"/>
                <a:cs typeface="Times New Roman" panose="02020603050405020304" pitchFamily="18" charset="0"/>
              </a:rPr>
              <a:t>, or </a:t>
            </a:r>
            <a:r>
              <a:rPr lang="en-US" sz="3200" dirty="0" err="1">
                <a:latin typeface="Times New Roman" panose="02020603050405020304" pitchFamily="18" charset="0"/>
                <a:cs typeface="Times New Roman" panose="02020603050405020304" pitchFamily="18" charset="0"/>
              </a:rPr>
              <a:t>compyter</a:t>
            </a:r>
            <a:r>
              <a:rPr lang="en-US" sz="3200" dirty="0">
                <a:latin typeface="Times New Roman" panose="02020603050405020304" pitchFamily="18" charset="0"/>
                <a:cs typeface="Times New Roman" panose="02020603050405020304" pitchFamily="18" charset="0"/>
              </a:rPr>
              <a:t> </a:t>
            </a:r>
          </a:p>
          <a:p>
            <a:pPr marL="0" indent="0">
              <a:buNone/>
            </a:pPr>
            <a:endParaRPr lang="en-US" sz="3200" dirty="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 “Did you mean” at Google is an example </a:t>
            </a:r>
            <a:endParaRPr lang="en-US"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59943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Phrase Searching</a:t>
            </a:r>
          </a:p>
        </p:txBody>
      </p:sp>
      <p:sp>
        <p:nvSpPr>
          <p:cNvPr id="3" name="Content Placeholder 2"/>
          <p:cNvSpPr>
            <a:spLocks noGrp="1"/>
          </p:cNvSpPr>
          <p:nvPr>
            <p:ph idx="1"/>
          </p:nvPr>
        </p:nvSpPr>
        <p:spPr>
          <a:xfrm>
            <a:off x="463639" y="2047741"/>
            <a:ext cx="10959922" cy="4481848"/>
          </a:xfrm>
        </p:spPr>
        <p:txBody>
          <a:bodyPr>
            <a:normAutofit fontScale="55000" lnSpcReduction="20000"/>
          </a:bodyPr>
          <a:lstStyle/>
          <a:p>
            <a:pPr marL="0" indent="0">
              <a:buNone/>
            </a:pPr>
            <a:r>
              <a:rPr lang="en-US" sz="4700" b="1" dirty="0">
                <a:latin typeface="Times New Roman" panose="02020603050405020304" pitchFamily="18" charset="0"/>
                <a:cs typeface="Times New Roman" panose="02020603050405020304" pitchFamily="18" charset="0"/>
              </a:rPr>
              <a:t>Phrase Searching</a:t>
            </a:r>
            <a:r>
              <a:rPr lang="en-US" sz="4700" dirty="0">
                <a:latin typeface="Times New Roman" panose="02020603050405020304" pitchFamily="18" charset="0"/>
                <a:cs typeface="Times New Roman" panose="02020603050405020304" pitchFamily="18" charset="0"/>
              </a:rPr>
              <a:t> means searching for two or more words as an exact phrase.</a:t>
            </a:r>
          </a:p>
          <a:p>
            <a:pPr marL="0" indent="0">
              <a:buNone/>
            </a:pPr>
            <a:r>
              <a:rPr lang="en-US" sz="4700" dirty="0">
                <a:latin typeface="Times New Roman" panose="02020603050405020304" pitchFamily="18" charset="0"/>
                <a:cs typeface="Times New Roman" panose="02020603050405020304" pitchFamily="18" charset="0"/>
              </a:rPr>
              <a:t>In order to search for an exact phrase you must enclose the words of that phrase in </a:t>
            </a:r>
            <a:r>
              <a:rPr lang="en-US" sz="4700" dirty="0">
                <a:solidFill>
                  <a:srgbClr val="FF0000"/>
                </a:solidFill>
                <a:latin typeface="Times New Roman" panose="02020603050405020304" pitchFamily="18" charset="0"/>
                <a:cs typeface="Times New Roman" panose="02020603050405020304" pitchFamily="18" charset="0"/>
              </a:rPr>
              <a:t>quotation marks </a:t>
            </a:r>
            <a:r>
              <a:rPr lang="en-US" sz="4700" dirty="0">
                <a:latin typeface="Times New Roman" panose="02020603050405020304" pitchFamily="18" charset="0"/>
                <a:cs typeface="Times New Roman" panose="02020603050405020304" pitchFamily="18" charset="0"/>
              </a:rPr>
              <a:t>or make the appropriate choice on the database search page: </a:t>
            </a:r>
            <a:r>
              <a:rPr lang="en-US" sz="4700" dirty="0">
                <a:solidFill>
                  <a:srgbClr val="FF0000"/>
                </a:solidFill>
                <a:latin typeface="Times New Roman" panose="02020603050405020304" pitchFamily="18" charset="0"/>
                <a:cs typeface="Times New Roman" panose="02020603050405020304" pitchFamily="18" charset="0"/>
              </a:rPr>
              <a:t>“Towards a healthier Scotland” </a:t>
            </a:r>
          </a:p>
          <a:p>
            <a:pPr marL="0" indent="0">
              <a:buNone/>
            </a:pPr>
            <a:r>
              <a:rPr lang="en-US" sz="4700" dirty="0">
                <a:latin typeface="Times New Roman" panose="02020603050405020304" pitchFamily="18" charset="0"/>
                <a:cs typeface="Times New Roman" panose="02020603050405020304" pitchFamily="18" charset="0"/>
              </a:rPr>
              <a:t>Because phrase searches are more specific than “</a:t>
            </a:r>
            <a:r>
              <a:rPr lang="en-US" sz="4700" b="1" dirty="0">
                <a:latin typeface="Times New Roman" panose="02020603050405020304" pitchFamily="18" charset="0"/>
                <a:cs typeface="Times New Roman" panose="02020603050405020304" pitchFamily="18" charset="0"/>
              </a:rPr>
              <a:t>AND</a:t>
            </a:r>
            <a:r>
              <a:rPr lang="en-US" sz="4700" dirty="0">
                <a:latin typeface="Times New Roman" panose="02020603050405020304" pitchFamily="18" charset="0"/>
                <a:cs typeface="Times New Roman" panose="02020603050405020304" pitchFamily="18" charset="0"/>
              </a:rPr>
              <a:t>” searches, they will usually retrieve fewer records. Compare the results of these two searches in OPAC:</a:t>
            </a:r>
          </a:p>
          <a:p>
            <a:r>
              <a:rPr lang="en-US" sz="4700" dirty="0">
                <a:latin typeface="Times New Roman" panose="02020603050405020304" pitchFamily="18" charset="0"/>
                <a:cs typeface="Times New Roman" panose="02020603050405020304" pitchFamily="18" charset="0"/>
                <a:hlinkClick r:id="rId2"/>
              </a:rPr>
              <a:t>climate and change</a:t>
            </a:r>
            <a:endParaRPr lang="en-US" sz="4700" dirty="0">
              <a:latin typeface="Times New Roman" panose="02020603050405020304" pitchFamily="18" charset="0"/>
              <a:cs typeface="Times New Roman" panose="02020603050405020304" pitchFamily="18" charset="0"/>
            </a:endParaRPr>
          </a:p>
          <a:p>
            <a:r>
              <a:rPr lang="en-US" sz="4700" dirty="0">
                <a:latin typeface="Times New Roman" panose="02020603050405020304" pitchFamily="18" charset="0"/>
                <a:cs typeface="Times New Roman" panose="02020603050405020304" pitchFamily="18" charset="0"/>
                <a:hlinkClick r:id="rId3"/>
              </a:rPr>
              <a:t>“climate change”</a:t>
            </a:r>
            <a:endParaRPr lang="en-US" sz="4700" dirty="0">
              <a:latin typeface="Times New Roman" panose="02020603050405020304" pitchFamily="18" charset="0"/>
              <a:cs typeface="Times New Roman" panose="02020603050405020304" pitchFamily="18" charset="0"/>
            </a:endParaRPr>
          </a:p>
          <a:p>
            <a:pPr marL="0" indent="0">
              <a:buNone/>
            </a:pPr>
            <a:r>
              <a:rPr lang="en-US" sz="4700" i="1" dirty="0">
                <a:latin typeface="Times New Roman" panose="02020603050405020304" pitchFamily="18" charset="0"/>
                <a:cs typeface="Times New Roman" panose="02020603050405020304" pitchFamily="18" charset="0"/>
              </a:rPr>
              <a:t>“Climate change”</a:t>
            </a:r>
            <a:r>
              <a:rPr lang="en-US" sz="4700" dirty="0">
                <a:latin typeface="Times New Roman" panose="02020603050405020304" pitchFamily="18" charset="0"/>
                <a:cs typeface="Times New Roman" panose="02020603050405020304" pitchFamily="18" charset="0"/>
              </a:rPr>
              <a:t>  finds fewer records than </a:t>
            </a:r>
            <a:r>
              <a:rPr lang="en-US" sz="4700" i="1" dirty="0">
                <a:latin typeface="Times New Roman" panose="02020603050405020304" pitchFamily="18" charset="0"/>
                <a:cs typeface="Times New Roman" panose="02020603050405020304" pitchFamily="18" charset="0"/>
              </a:rPr>
              <a:t>climate change</a:t>
            </a:r>
            <a:r>
              <a:rPr lang="en-US" sz="4700" dirty="0">
                <a:latin typeface="Times New Roman" panose="02020603050405020304" pitchFamily="18" charset="0"/>
                <a:cs typeface="Times New Roman" panose="02020603050405020304" pitchFamily="18" charset="0"/>
              </a:rPr>
              <a:t> without the quotation marks since it would not find a phrase such as </a:t>
            </a:r>
            <a:r>
              <a:rPr lang="en-US" sz="4700" i="1" dirty="0">
                <a:latin typeface="Times New Roman" panose="02020603050405020304" pitchFamily="18" charset="0"/>
                <a:cs typeface="Times New Roman" panose="02020603050405020304" pitchFamily="18" charset="0"/>
              </a:rPr>
              <a:t>change in the climate</a:t>
            </a:r>
            <a:r>
              <a:rPr lang="en-US" sz="4700" dirty="0">
                <a:latin typeface="Times New Roman" panose="02020603050405020304" pitchFamily="18" charset="0"/>
                <a:cs typeface="Times New Roman" panose="02020603050405020304" pitchFamily="18" charset="0"/>
              </a:rPr>
              <a:t>.</a:t>
            </a:r>
          </a:p>
          <a:p>
            <a:pPr marL="0" indent="0">
              <a:buNone/>
            </a:pPr>
            <a:endParaRPr lang="en-US" dirty="0">
              <a:solidFill>
                <a:srgbClr val="FF0000"/>
              </a:solidFill>
            </a:endParaRPr>
          </a:p>
        </p:txBody>
      </p:sp>
    </p:spTree>
    <p:extLst>
      <p:ext uri="{BB962C8B-B14F-4D97-AF65-F5344CB8AC3E}">
        <p14:creationId xmlns:p14="http://schemas.microsoft.com/office/powerpoint/2010/main" val="575435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Last Words	</a:t>
            </a:r>
          </a:p>
        </p:txBody>
      </p:sp>
      <p:sp>
        <p:nvSpPr>
          <p:cNvPr id="3" name="Content Placeholder 2"/>
          <p:cNvSpPr>
            <a:spLocks noGrp="1"/>
          </p:cNvSpPr>
          <p:nvPr>
            <p:ph idx="1"/>
          </p:nvPr>
        </p:nvSpPr>
        <p:spPr/>
        <p:txBody>
          <a:bodyPr/>
          <a:lstStyle/>
          <a:p>
            <a:r>
              <a:rPr lang="en-US" dirty="0"/>
              <a:t>In general, it is better to have more information than too little </a:t>
            </a:r>
          </a:p>
          <a:p>
            <a:r>
              <a:rPr lang="en-US" dirty="0"/>
              <a:t>Look for a variety of materials </a:t>
            </a:r>
          </a:p>
          <a:p>
            <a:r>
              <a:rPr lang="en-US" dirty="0"/>
              <a:t>Use a variety of keywords </a:t>
            </a:r>
          </a:p>
          <a:p>
            <a:r>
              <a:rPr lang="en-US" dirty="0"/>
              <a:t>Look at the works authors use in their resource lists </a:t>
            </a:r>
          </a:p>
          <a:p>
            <a:r>
              <a:rPr lang="en-US" dirty="0"/>
              <a:t>Use general and specific databases </a:t>
            </a:r>
          </a:p>
          <a:p>
            <a:r>
              <a:rPr lang="en-US" dirty="0"/>
              <a:t>Plan for enough time to return to research in case your approach changes or you need more information</a:t>
            </a:r>
          </a:p>
        </p:txBody>
      </p:sp>
    </p:spTree>
    <p:extLst>
      <p:ext uri="{BB962C8B-B14F-4D97-AF65-F5344CB8AC3E}">
        <p14:creationId xmlns:p14="http://schemas.microsoft.com/office/powerpoint/2010/main" val="14679982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F5518-FAB8-B966-B50C-DC6B7FDB02ED}"/>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E656FF0-7492-0471-AD23-F9ECBEDFE5BD}"/>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1006755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5400" dirty="0">
                <a:latin typeface="Times New Roman" panose="02020603050405020304" pitchFamily="18" charset="0"/>
                <a:cs typeface="Times New Roman" panose="02020603050405020304" pitchFamily="18" charset="0"/>
              </a:rPr>
              <a:t>Thank You for your patience</a:t>
            </a:r>
          </a:p>
        </p:txBody>
      </p:sp>
    </p:spTree>
    <p:extLst>
      <p:ext uri="{BB962C8B-B14F-4D97-AF65-F5344CB8AC3E}">
        <p14:creationId xmlns:p14="http://schemas.microsoft.com/office/powerpoint/2010/main" val="1030475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B9178-179C-9C17-22F4-1B3E12764D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9E937C-D4AD-2301-EC4A-58D7ED400080}"/>
              </a:ext>
            </a:extLst>
          </p:cNvPr>
          <p:cNvSpPr>
            <a:spLocks noGrp="1"/>
          </p:cNvSpPr>
          <p:nvPr>
            <p:ph type="title"/>
          </p:nvPr>
        </p:nvSpPr>
        <p:spPr>
          <a:xfrm>
            <a:off x="4413993" y="3886311"/>
            <a:ext cx="4323989" cy="1412119"/>
          </a:xfrm>
        </p:spPr>
        <p:txBody>
          <a:bodyPr vert="horz" lIns="91440" tIns="45720" rIns="91440" bIns="45720" rtlCol="0">
            <a:normAutofit/>
          </a:bodyPr>
          <a:lstStyle/>
          <a:p>
            <a:r>
              <a:rPr lang="en-US" sz="4000" kern="1200" dirty="0">
                <a:solidFill>
                  <a:schemeClr val="bg1"/>
                </a:solidFill>
                <a:latin typeface="+mj-lt"/>
                <a:ea typeface="+mj-ea"/>
                <a:cs typeface="+mj-cs"/>
              </a:rPr>
              <a:t>Library Website </a:t>
            </a:r>
          </a:p>
        </p:txBody>
      </p:sp>
      <p:pic>
        <p:nvPicPr>
          <p:cNvPr id="4" name="Content Placeholder 3">
            <a:extLst>
              <a:ext uri="{FF2B5EF4-FFF2-40B4-BE49-F238E27FC236}">
                <a16:creationId xmlns:a16="http://schemas.microsoft.com/office/drawing/2014/main" id="{56DA4683-F67E-AB85-20CA-4AB2B47063F4}"/>
              </a:ext>
            </a:extLst>
          </p:cNvPr>
          <p:cNvPicPr>
            <a:picLocks noChangeAspect="1"/>
          </p:cNvPicPr>
          <p:nvPr/>
        </p:nvPicPr>
        <p:blipFill>
          <a:blip r:embed="rId2">
            <a:extLst>
              <a:ext uri="{28A0092B-C50C-407E-A947-70E740481C1C}">
                <a14:useLocalDpi xmlns:a14="http://schemas.microsoft.com/office/drawing/2010/main" val="0"/>
              </a:ext>
            </a:extLst>
          </a:blip>
          <a:srcRect t="14050" b="14050"/>
          <a:stretch/>
        </p:blipFill>
        <p:spPr>
          <a:xfrm>
            <a:off x="0" y="568336"/>
            <a:ext cx="12192000" cy="3434357"/>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8" name="Content Placeholder 7">
            <a:extLst>
              <a:ext uri="{FF2B5EF4-FFF2-40B4-BE49-F238E27FC236}">
                <a16:creationId xmlns:a16="http://schemas.microsoft.com/office/drawing/2014/main" id="{7FF3F0ED-7E46-F109-54E8-AD25D5F7B693}"/>
              </a:ext>
            </a:extLst>
          </p:cNvPr>
          <p:cNvSpPr>
            <a:spLocks noGrp="1"/>
          </p:cNvSpPr>
          <p:nvPr>
            <p:ph idx="1"/>
          </p:nvPr>
        </p:nvSpPr>
        <p:spPr>
          <a:xfrm>
            <a:off x="2367185" y="4238716"/>
            <a:ext cx="8417607" cy="2262988"/>
          </a:xfrm>
        </p:spPr>
        <p:txBody>
          <a:bodyPr vert="horz" lIns="91440" tIns="45720" rIns="91440" bIns="45720" rtlCol="0" anchor="ctr">
            <a:normAutofit/>
          </a:bodyPr>
          <a:lstStyle/>
          <a:p>
            <a:pPr marL="0" indent="0">
              <a:buNone/>
            </a:pPr>
            <a:r>
              <a:rPr lang="en-US" sz="3600" b="1" kern="1200" dirty="0">
                <a:latin typeface="+mn-lt"/>
                <a:ea typeface="+mn-ea"/>
                <a:cs typeface="+mn-cs"/>
              </a:rPr>
              <a:t>https://library.uttarauniversity.edu.bd</a:t>
            </a:r>
          </a:p>
        </p:txBody>
      </p:sp>
    </p:spTree>
    <p:extLst>
      <p:ext uri="{BB962C8B-B14F-4D97-AF65-F5344CB8AC3E}">
        <p14:creationId xmlns:p14="http://schemas.microsoft.com/office/powerpoint/2010/main" val="34158895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73FE5-A8F4-4155-3F85-6EFFE56C6C2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FC270ED-CF1B-91BB-40D0-6992C5F3A5B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2939048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E63A7-78CB-BD90-36D7-58E9F103C2BE}"/>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6539E0-0A05-F007-1B65-B3E30F91241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68366" y="1251593"/>
            <a:ext cx="12260366" cy="5606406"/>
          </a:xfrm>
        </p:spPr>
      </p:pic>
      <p:sp>
        <p:nvSpPr>
          <p:cNvPr id="3" name="Rectangle 2">
            <a:extLst>
              <a:ext uri="{FF2B5EF4-FFF2-40B4-BE49-F238E27FC236}">
                <a16:creationId xmlns:a16="http://schemas.microsoft.com/office/drawing/2014/main" id="{AFB767D2-A7D8-4F1F-D113-C3A99334A389}"/>
              </a:ext>
            </a:extLst>
          </p:cNvPr>
          <p:cNvSpPr/>
          <p:nvPr/>
        </p:nvSpPr>
        <p:spPr>
          <a:xfrm>
            <a:off x="1" y="0"/>
            <a:ext cx="12192000" cy="1251593"/>
          </a:xfrm>
          <a:prstGeom prst="rect">
            <a:avLst/>
          </a:prstGeom>
          <a:solidFill>
            <a:schemeClr val="bg2">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sz="2800" b="1" dirty="0">
                <a:solidFill>
                  <a:schemeClr val="bg1"/>
                </a:solidFill>
              </a:rPr>
              <a:t>Google Scholar</a:t>
            </a:r>
            <a:br>
              <a:rPr lang="en-US" sz="2800" dirty="0">
                <a:solidFill>
                  <a:schemeClr val="bg1"/>
                </a:solidFill>
              </a:rPr>
            </a:br>
            <a:r>
              <a:rPr lang="en-US" sz="2800" b="1" dirty="0">
                <a:solidFill>
                  <a:schemeClr val="bg1"/>
                </a:solidFill>
                <a:latin typeface="Times New Roman"/>
                <a:cs typeface="Times New Roman"/>
              </a:rPr>
              <a:t>https://scholar.google.com</a:t>
            </a:r>
            <a:endParaRPr lang="en-US" sz="2800" dirty="0">
              <a:solidFill>
                <a:schemeClr val="bg1"/>
              </a:solidFill>
            </a:endParaRPr>
          </a:p>
          <a:p>
            <a:pPr algn="ctr"/>
            <a:endParaRPr lang="en-US" sz="2800" dirty="0">
              <a:solidFill>
                <a:schemeClr val="bg1"/>
              </a:solidFill>
            </a:endParaRPr>
          </a:p>
        </p:txBody>
      </p:sp>
    </p:spTree>
    <p:extLst>
      <p:ext uri="{BB962C8B-B14F-4D97-AF65-F5344CB8AC3E}">
        <p14:creationId xmlns:p14="http://schemas.microsoft.com/office/powerpoint/2010/main" val="3607175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1"/>
          <p:cNvSpPr txBox="1"/>
          <p:nvPr/>
        </p:nvSpPr>
        <p:spPr>
          <a:xfrm>
            <a:off x="10029191" y="6482461"/>
            <a:ext cx="100669" cy="215444"/>
          </a:xfrm>
          <a:prstGeom prst="rect">
            <a:avLst/>
          </a:prstGeom>
        </p:spPr>
        <p:txBody>
          <a:bodyPr vert="horz" wrap="none" lIns="0" tIns="0" rIns="0" bIns="0" rtlCol="0">
            <a:spAutoFit/>
          </a:bodyPr>
          <a:lstStyle/>
          <a:p>
            <a:r>
              <a:rPr sz="1400" spc="10" dirty="0">
                <a:latin typeface="Arial"/>
                <a:cs typeface="Arial"/>
              </a:rPr>
              <a:t>4</a:t>
            </a:r>
            <a:endParaRPr sz="1400">
              <a:latin typeface="Arial"/>
              <a:cs typeface="Arial"/>
            </a:endParaRPr>
          </a:p>
        </p:txBody>
      </p:sp>
      <p:sp>
        <p:nvSpPr>
          <p:cNvPr id="3" name="text 1"/>
          <p:cNvSpPr txBox="1"/>
          <p:nvPr/>
        </p:nvSpPr>
        <p:spPr>
          <a:xfrm>
            <a:off x="10021571" y="6474841"/>
            <a:ext cx="100669" cy="215444"/>
          </a:xfrm>
          <a:prstGeom prst="rect">
            <a:avLst/>
          </a:prstGeom>
        </p:spPr>
        <p:txBody>
          <a:bodyPr vert="horz" wrap="none" lIns="0" tIns="0" rIns="0" bIns="0" rtlCol="0">
            <a:spAutoFit/>
          </a:bodyPr>
          <a:lstStyle/>
          <a:p>
            <a:r>
              <a:rPr sz="1400" spc="10" dirty="0">
                <a:solidFill>
                  <a:srgbClr val="FFFFFF"/>
                </a:solidFill>
                <a:latin typeface="Arial"/>
                <a:cs typeface="Arial"/>
              </a:rPr>
              <a:t>4</a:t>
            </a:r>
            <a:endParaRPr sz="1400">
              <a:latin typeface="Arial"/>
              <a:cs typeface="Arial"/>
            </a:endParaRPr>
          </a:p>
        </p:txBody>
      </p:sp>
      <p:sp>
        <p:nvSpPr>
          <p:cNvPr id="4" name="text 1"/>
          <p:cNvSpPr txBox="1"/>
          <p:nvPr/>
        </p:nvSpPr>
        <p:spPr>
          <a:xfrm>
            <a:off x="3846830" y="585470"/>
            <a:ext cx="4535537" cy="615553"/>
          </a:xfrm>
          <a:prstGeom prst="rect">
            <a:avLst/>
          </a:prstGeom>
        </p:spPr>
        <p:txBody>
          <a:bodyPr vert="horz" wrap="none" lIns="0" tIns="0" rIns="0" bIns="0" rtlCol="0">
            <a:spAutoFit/>
          </a:bodyPr>
          <a:lstStyle/>
          <a:p>
            <a:r>
              <a:rPr sz="4000" b="1" spc="10" dirty="0">
                <a:latin typeface="Times New Roman" panose="02020603050405020304" pitchFamily="18" charset="0"/>
                <a:cs typeface="Times New Roman" panose="02020603050405020304" pitchFamily="18" charset="0"/>
              </a:rPr>
              <a:t>Information Sources</a:t>
            </a:r>
            <a:endParaRPr sz="4000" b="1" dirty="0">
              <a:latin typeface="Times New Roman" panose="02020603050405020304" pitchFamily="18" charset="0"/>
              <a:cs typeface="Times New Roman" panose="02020603050405020304" pitchFamily="18" charset="0"/>
            </a:endParaRPr>
          </a:p>
        </p:txBody>
      </p:sp>
      <p:pic>
        <p:nvPicPr>
          <p:cNvPr id="26" name="Im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276600"/>
            <a:ext cx="1600200" cy="914400"/>
          </a:xfrm>
          <a:prstGeom prst="rect">
            <a:avLst/>
          </a:prstGeom>
        </p:spPr>
      </p:pic>
      <p:pic>
        <p:nvPicPr>
          <p:cNvPr id="27" name="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4727" y="3271927"/>
            <a:ext cx="1609544" cy="923744"/>
          </a:xfrm>
          <a:prstGeom prst="rect">
            <a:avLst/>
          </a:prstGeom>
        </p:spPr>
      </p:pic>
      <p:sp>
        <p:nvSpPr>
          <p:cNvPr id="6" name="text 1"/>
          <p:cNvSpPr txBox="1"/>
          <p:nvPr/>
        </p:nvSpPr>
        <p:spPr>
          <a:xfrm>
            <a:off x="3309621" y="3618356"/>
            <a:ext cx="687689" cy="267766"/>
          </a:xfrm>
          <a:prstGeom prst="rect">
            <a:avLst/>
          </a:prstGeom>
        </p:spPr>
        <p:txBody>
          <a:bodyPr vert="horz" wrap="none" lIns="0" tIns="0" rIns="0" bIns="0" rtlCol="0">
            <a:spAutoFit/>
          </a:bodyPr>
          <a:lstStyle/>
          <a:p>
            <a:r>
              <a:rPr sz="1740" b="1" spc="10" dirty="0">
                <a:solidFill>
                  <a:srgbClr val="000099"/>
                </a:solidFill>
                <a:latin typeface="Arial"/>
                <a:cs typeface="Arial"/>
              </a:rPr>
              <a:t>Books</a:t>
            </a:r>
            <a:endParaRPr sz="1700" dirty="0">
              <a:latin typeface="Arial"/>
              <a:cs typeface="Arial"/>
            </a:endParaRPr>
          </a:p>
        </p:txBody>
      </p:sp>
      <p:sp>
        <p:nvSpPr>
          <p:cNvPr id="7" name="text 1"/>
          <p:cNvSpPr txBox="1"/>
          <p:nvPr/>
        </p:nvSpPr>
        <p:spPr>
          <a:xfrm>
            <a:off x="2089150" y="1665479"/>
            <a:ext cx="115096" cy="492443"/>
          </a:xfrm>
          <a:prstGeom prst="rect">
            <a:avLst/>
          </a:prstGeom>
        </p:spPr>
        <p:txBody>
          <a:bodyPr vert="horz" wrap="none" lIns="0" tIns="0" rIns="0" bIns="0" rtlCol="0">
            <a:spAutoFit/>
          </a:bodyPr>
          <a:lstStyle/>
          <a:p>
            <a:r>
              <a:rPr sz="3200" spc="10" dirty="0">
                <a:latin typeface="Arial"/>
                <a:cs typeface="Arial"/>
              </a:rPr>
              <a:t>.</a:t>
            </a:r>
            <a:endParaRPr sz="3200">
              <a:latin typeface="Arial"/>
              <a:cs typeface="Arial"/>
            </a:endParaRPr>
          </a:p>
        </p:txBody>
      </p:sp>
      <p:pic>
        <p:nvPicPr>
          <p:cNvPr id="28" name="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1828800"/>
            <a:ext cx="2286000" cy="1295400"/>
          </a:xfrm>
          <a:prstGeom prst="rect">
            <a:avLst/>
          </a:prstGeom>
        </p:spPr>
      </p:pic>
      <p:pic>
        <p:nvPicPr>
          <p:cNvPr id="29" name="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6727" y="1824128"/>
            <a:ext cx="2295344" cy="1304744"/>
          </a:xfrm>
          <a:prstGeom prst="rect">
            <a:avLst/>
          </a:prstGeom>
        </p:spPr>
      </p:pic>
      <p:sp>
        <p:nvSpPr>
          <p:cNvPr id="9" name="text 1"/>
          <p:cNvSpPr txBox="1"/>
          <p:nvPr/>
        </p:nvSpPr>
        <p:spPr>
          <a:xfrm>
            <a:off x="3716021" y="2223897"/>
            <a:ext cx="2112117" cy="553998"/>
          </a:xfrm>
          <a:prstGeom prst="rect">
            <a:avLst/>
          </a:prstGeom>
        </p:spPr>
        <p:txBody>
          <a:bodyPr vert="horz" wrap="none" lIns="0" tIns="0" rIns="0" bIns="0" rtlCol="0">
            <a:spAutoFit/>
          </a:bodyPr>
          <a:lstStyle/>
          <a:p>
            <a:pPr marL="172719"/>
            <a:r>
              <a:rPr b="1" spc="10" dirty="0">
                <a:solidFill>
                  <a:srgbClr val="000099"/>
                </a:solidFill>
                <a:latin typeface="Arial"/>
                <a:cs typeface="Arial"/>
              </a:rPr>
              <a:t>Journal articles</a:t>
            </a:r>
            <a:endParaRPr dirty="0">
              <a:latin typeface="Arial"/>
              <a:cs typeface="Arial"/>
            </a:endParaRPr>
          </a:p>
          <a:p>
            <a:r>
              <a:rPr b="1" spc="10" dirty="0">
                <a:solidFill>
                  <a:srgbClr val="000099"/>
                </a:solidFill>
                <a:latin typeface="Arial"/>
                <a:cs typeface="Arial"/>
              </a:rPr>
              <a:t>Conference papers</a:t>
            </a:r>
            <a:endParaRPr dirty="0">
              <a:latin typeface="Arial"/>
              <a:cs typeface="Arial"/>
            </a:endParaRPr>
          </a:p>
        </p:txBody>
      </p:sp>
      <p:pic>
        <p:nvPicPr>
          <p:cNvPr id="30" name="Imag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81800" y="1676400"/>
            <a:ext cx="1828800" cy="1143000"/>
          </a:xfrm>
          <a:prstGeom prst="rect">
            <a:avLst/>
          </a:prstGeom>
        </p:spPr>
      </p:pic>
      <p:pic>
        <p:nvPicPr>
          <p:cNvPr id="31" name="Imag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77128" y="1671728"/>
            <a:ext cx="1838144" cy="1152344"/>
          </a:xfrm>
          <a:prstGeom prst="rect">
            <a:avLst/>
          </a:prstGeom>
        </p:spPr>
      </p:pic>
      <p:sp>
        <p:nvSpPr>
          <p:cNvPr id="10" name="text 1"/>
          <p:cNvSpPr txBox="1"/>
          <p:nvPr/>
        </p:nvSpPr>
        <p:spPr>
          <a:xfrm>
            <a:off x="6877051" y="1995297"/>
            <a:ext cx="1724831" cy="553998"/>
          </a:xfrm>
          <a:prstGeom prst="rect">
            <a:avLst/>
          </a:prstGeom>
        </p:spPr>
        <p:txBody>
          <a:bodyPr vert="horz" wrap="none" lIns="0" tIns="0" rIns="0" bIns="0" rtlCol="0">
            <a:spAutoFit/>
          </a:bodyPr>
          <a:lstStyle/>
          <a:p>
            <a:pPr marL="160020"/>
            <a:r>
              <a:rPr b="1" spc="10" dirty="0">
                <a:solidFill>
                  <a:srgbClr val="000099"/>
                </a:solidFill>
                <a:latin typeface="Arial"/>
                <a:cs typeface="Arial"/>
              </a:rPr>
              <a:t>E-resources</a:t>
            </a:r>
            <a:endParaRPr dirty="0">
              <a:latin typeface="Arial"/>
              <a:cs typeface="Arial"/>
            </a:endParaRPr>
          </a:p>
          <a:p>
            <a:r>
              <a:rPr b="1" spc="10" dirty="0">
                <a:solidFill>
                  <a:srgbClr val="000099"/>
                </a:solidFill>
                <a:latin typeface="Arial"/>
                <a:cs typeface="Arial"/>
              </a:rPr>
              <a:t>(Databases etc)</a:t>
            </a:r>
            <a:endParaRPr dirty="0">
              <a:latin typeface="Arial"/>
              <a:cs typeface="Arial"/>
            </a:endParaRPr>
          </a:p>
        </p:txBody>
      </p:sp>
      <p:pic>
        <p:nvPicPr>
          <p:cNvPr id="32" name="Image"/>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05800" y="3276600"/>
            <a:ext cx="1600200" cy="914400"/>
          </a:xfrm>
          <a:prstGeom prst="rect">
            <a:avLst/>
          </a:prstGeom>
        </p:spPr>
      </p:pic>
      <p:pic>
        <p:nvPicPr>
          <p:cNvPr id="33" name="Imag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01128" y="3271927"/>
            <a:ext cx="1609545" cy="923744"/>
          </a:xfrm>
          <a:prstGeom prst="rect">
            <a:avLst/>
          </a:prstGeom>
        </p:spPr>
      </p:pic>
      <p:sp>
        <p:nvSpPr>
          <p:cNvPr id="11" name="text 1"/>
          <p:cNvSpPr txBox="1"/>
          <p:nvPr/>
        </p:nvSpPr>
        <p:spPr>
          <a:xfrm>
            <a:off x="8467091" y="3618357"/>
            <a:ext cx="1372171" cy="276999"/>
          </a:xfrm>
          <a:prstGeom prst="rect">
            <a:avLst/>
          </a:prstGeom>
        </p:spPr>
        <p:txBody>
          <a:bodyPr vert="horz" wrap="none" lIns="0" tIns="0" rIns="0" bIns="0" rtlCol="0">
            <a:spAutoFit/>
          </a:bodyPr>
          <a:lstStyle/>
          <a:p>
            <a:r>
              <a:rPr b="1" spc="10" dirty="0">
                <a:solidFill>
                  <a:srgbClr val="000099"/>
                </a:solidFill>
                <a:latin typeface="Arial"/>
                <a:cs typeface="Arial"/>
              </a:rPr>
              <a:t>Newspapers</a:t>
            </a:r>
            <a:endParaRPr dirty="0">
              <a:latin typeface="Arial"/>
              <a:cs typeface="Arial"/>
            </a:endParaRPr>
          </a:p>
        </p:txBody>
      </p:sp>
      <p:pic>
        <p:nvPicPr>
          <p:cNvPr id="34" name="Image"/>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10400" y="4648200"/>
            <a:ext cx="1600200" cy="1066800"/>
          </a:xfrm>
          <a:prstGeom prst="rect">
            <a:avLst/>
          </a:prstGeom>
        </p:spPr>
      </p:pic>
      <p:pic>
        <p:nvPicPr>
          <p:cNvPr id="35" name="Image"/>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05728" y="4643527"/>
            <a:ext cx="1609544" cy="1076144"/>
          </a:xfrm>
          <a:prstGeom prst="rect">
            <a:avLst/>
          </a:prstGeom>
        </p:spPr>
      </p:pic>
      <p:sp>
        <p:nvSpPr>
          <p:cNvPr id="12" name="text 1"/>
          <p:cNvSpPr txBox="1"/>
          <p:nvPr/>
        </p:nvSpPr>
        <p:spPr>
          <a:xfrm>
            <a:off x="7122160" y="4928997"/>
            <a:ext cx="1478610" cy="553998"/>
          </a:xfrm>
          <a:prstGeom prst="rect">
            <a:avLst/>
          </a:prstGeom>
        </p:spPr>
        <p:txBody>
          <a:bodyPr vert="horz" wrap="none" lIns="0" tIns="0" rIns="0" bIns="0" rtlCol="0">
            <a:spAutoFit/>
          </a:bodyPr>
          <a:lstStyle/>
          <a:p>
            <a:pPr marL="320040"/>
            <a:r>
              <a:rPr b="1" spc="10" dirty="0">
                <a:solidFill>
                  <a:srgbClr val="000099"/>
                </a:solidFill>
                <a:latin typeface="Arial"/>
                <a:cs typeface="Arial"/>
              </a:rPr>
              <a:t>Theses</a:t>
            </a:r>
            <a:endParaRPr>
              <a:latin typeface="Arial"/>
              <a:cs typeface="Arial"/>
            </a:endParaRPr>
          </a:p>
          <a:p>
            <a:r>
              <a:rPr b="1" spc="10" dirty="0">
                <a:solidFill>
                  <a:srgbClr val="000099"/>
                </a:solidFill>
                <a:latin typeface="Arial"/>
                <a:cs typeface="Arial"/>
              </a:rPr>
              <a:t>Dissertations</a:t>
            </a:r>
            <a:endParaRPr>
              <a:latin typeface="Arial"/>
              <a:cs typeface="Arial"/>
            </a:endParaRPr>
          </a:p>
        </p:txBody>
      </p:sp>
      <p:pic>
        <p:nvPicPr>
          <p:cNvPr id="36" name="Image"/>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95800" y="4648200"/>
            <a:ext cx="1752600" cy="1143000"/>
          </a:xfrm>
          <a:prstGeom prst="rect">
            <a:avLst/>
          </a:prstGeom>
        </p:spPr>
      </p:pic>
      <p:pic>
        <p:nvPicPr>
          <p:cNvPr id="37" name="Image"/>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491127" y="4643527"/>
            <a:ext cx="1761944" cy="1152344"/>
          </a:xfrm>
          <a:prstGeom prst="rect">
            <a:avLst/>
          </a:prstGeom>
        </p:spPr>
      </p:pic>
      <p:sp>
        <p:nvSpPr>
          <p:cNvPr id="13" name="text 1"/>
          <p:cNvSpPr txBox="1"/>
          <p:nvPr/>
        </p:nvSpPr>
        <p:spPr>
          <a:xfrm>
            <a:off x="4591050" y="4967097"/>
            <a:ext cx="1544012" cy="553998"/>
          </a:xfrm>
          <a:prstGeom prst="rect">
            <a:avLst/>
          </a:prstGeom>
        </p:spPr>
        <p:txBody>
          <a:bodyPr vert="horz" wrap="none" lIns="0" tIns="0" rIns="0" bIns="0" rtlCol="0">
            <a:spAutoFit/>
          </a:bodyPr>
          <a:lstStyle/>
          <a:p>
            <a:r>
              <a:rPr b="1" spc="10" dirty="0">
                <a:solidFill>
                  <a:srgbClr val="000099"/>
                </a:solidFill>
                <a:latin typeface="Arial"/>
                <a:cs typeface="Arial"/>
              </a:rPr>
              <a:t>Other internet</a:t>
            </a:r>
            <a:endParaRPr>
              <a:latin typeface="Arial"/>
              <a:cs typeface="Arial"/>
            </a:endParaRPr>
          </a:p>
          <a:p>
            <a:pPr marL="341629"/>
            <a:r>
              <a:rPr b="1" spc="10" dirty="0">
                <a:solidFill>
                  <a:srgbClr val="000099"/>
                </a:solidFill>
                <a:latin typeface="Arial"/>
                <a:cs typeface="Arial"/>
              </a:rPr>
              <a:t> sources</a:t>
            </a:r>
            <a:endParaRPr>
              <a:latin typeface="Arial"/>
              <a:cs typeface="Arial"/>
            </a:endParaRPr>
          </a:p>
        </p:txBody>
      </p:sp>
      <p:pic>
        <p:nvPicPr>
          <p:cNvPr id="38" name="Image"/>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638800" y="3276600"/>
            <a:ext cx="1676400" cy="914400"/>
          </a:xfrm>
          <a:prstGeom prst="rect">
            <a:avLst/>
          </a:prstGeom>
        </p:spPr>
      </p:pic>
      <p:pic>
        <p:nvPicPr>
          <p:cNvPr id="39" name="Image"/>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634127" y="3271927"/>
            <a:ext cx="1685744" cy="923744"/>
          </a:xfrm>
          <a:prstGeom prst="rect">
            <a:avLst/>
          </a:prstGeom>
        </p:spPr>
      </p:pic>
      <p:sp>
        <p:nvSpPr>
          <p:cNvPr id="14" name="text 1"/>
          <p:cNvSpPr txBox="1"/>
          <p:nvPr/>
        </p:nvSpPr>
        <p:spPr>
          <a:xfrm>
            <a:off x="6116320" y="3618357"/>
            <a:ext cx="777136" cy="276999"/>
          </a:xfrm>
          <a:prstGeom prst="rect">
            <a:avLst/>
          </a:prstGeom>
        </p:spPr>
        <p:txBody>
          <a:bodyPr vert="horz" wrap="none" lIns="0" tIns="0" rIns="0" bIns="0" rtlCol="0">
            <a:spAutoFit/>
          </a:bodyPr>
          <a:lstStyle/>
          <a:p>
            <a:r>
              <a:rPr b="1" spc="10" dirty="0">
                <a:solidFill>
                  <a:srgbClr val="000099"/>
                </a:solidFill>
                <a:latin typeface="Arial"/>
                <a:cs typeface="Arial"/>
              </a:rPr>
              <a:t>Search</a:t>
            </a:r>
            <a:endParaRPr>
              <a:latin typeface="Arial"/>
              <a:cs typeface="Arial"/>
            </a:endParaRPr>
          </a:p>
        </p:txBody>
      </p:sp>
      <p:pic>
        <p:nvPicPr>
          <p:cNvPr id="42" name="Image"/>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638800" y="2819400"/>
            <a:ext cx="82550" cy="77470"/>
          </a:xfrm>
          <a:prstGeom prst="rect">
            <a:avLst/>
          </a:prstGeom>
        </p:spPr>
      </p:pic>
      <p:pic>
        <p:nvPicPr>
          <p:cNvPr id="43" name="Image"/>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681980" y="2854959"/>
            <a:ext cx="492760" cy="425450"/>
          </a:xfrm>
          <a:prstGeom prst="rect">
            <a:avLst/>
          </a:prstGeom>
        </p:spPr>
      </p:pic>
      <p:pic>
        <p:nvPicPr>
          <p:cNvPr id="44" name="Image"/>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011670" y="2743200"/>
            <a:ext cx="74930" cy="83820"/>
          </a:xfrm>
          <a:prstGeom prst="rect">
            <a:avLst/>
          </a:prstGeom>
        </p:spPr>
      </p:pic>
      <p:pic>
        <p:nvPicPr>
          <p:cNvPr id="45" name="Image"/>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701790" y="2790190"/>
            <a:ext cx="353060" cy="488950"/>
          </a:xfrm>
          <a:prstGeom prst="rect">
            <a:avLst/>
          </a:prstGeom>
        </p:spPr>
      </p:pic>
      <p:pic>
        <p:nvPicPr>
          <p:cNvPr id="48" name="Image"/>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638800" y="4573270"/>
            <a:ext cx="82550" cy="74930"/>
          </a:xfrm>
          <a:prstGeom prst="rect">
            <a:avLst/>
          </a:prstGeom>
        </p:spPr>
      </p:pic>
      <p:pic>
        <p:nvPicPr>
          <p:cNvPr id="49" name="Image"/>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684520" y="4187190"/>
            <a:ext cx="566420" cy="429260"/>
          </a:xfrm>
          <a:prstGeom prst="rect">
            <a:avLst/>
          </a:prstGeom>
        </p:spPr>
      </p:pic>
      <p:pic>
        <p:nvPicPr>
          <p:cNvPr id="50" name="Image"/>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235190" y="4720590"/>
            <a:ext cx="80010" cy="80010"/>
          </a:xfrm>
          <a:prstGeom prst="rect">
            <a:avLst/>
          </a:prstGeom>
        </p:spPr>
      </p:pic>
      <p:pic>
        <p:nvPicPr>
          <p:cNvPr id="51" name="Image"/>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701790" y="4188460"/>
            <a:ext cx="574040" cy="572770"/>
          </a:xfrm>
          <a:prstGeom prst="rect">
            <a:avLst/>
          </a:prstGeom>
        </p:spPr>
      </p:pic>
      <p:cxnSp>
        <p:nvCxnSpPr>
          <p:cNvPr id="16" name="Straight Arrow Connector 15"/>
          <p:cNvCxnSpPr>
            <a:stCxn id="39" idx="3"/>
            <a:endCxn id="33" idx="1"/>
          </p:cNvCxnSpPr>
          <p:nvPr/>
        </p:nvCxnSpPr>
        <p:spPr>
          <a:xfrm>
            <a:off x="7319871" y="3733799"/>
            <a:ext cx="9812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8" idx="1"/>
            <a:endCxn id="26" idx="3"/>
          </p:cNvCxnSpPr>
          <p:nvPr/>
        </p:nvCxnSpPr>
        <p:spPr>
          <a:xfrm flipH="1">
            <a:off x="4419600" y="3733800"/>
            <a:ext cx="1219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742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Evaluating Sources</a:t>
            </a:r>
          </a:p>
        </p:txBody>
      </p:sp>
      <p:sp>
        <p:nvSpPr>
          <p:cNvPr id="3" name="Content Placeholder 2"/>
          <p:cNvSpPr>
            <a:spLocks noGrp="1"/>
          </p:cNvSpPr>
          <p:nvPr>
            <p:ph idx="1"/>
          </p:nvPr>
        </p:nvSpPr>
        <p:spPr>
          <a:xfrm>
            <a:off x="680321" y="2336873"/>
            <a:ext cx="9613861" cy="3381347"/>
          </a:xfrm>
        </p:spPr>
        <p:txBody>
          <a:bodyPr>
            <a:normAutofit/>
          </a:bodyPr>
          <a:lstStyle/>
          <a:p>
            <a:pPr marL="0" indent="0">
              <a:buNone/>
            </a:pPr>
            <a:r>
              <a:rPr lang="en-US" sz="2800" dirty="0">
                <a:latin typeface="Times New Roman" panose="02020603050405020304" pitchFamily="18" charset="0"/>
                <a:cs typeface="Times New Roman" panose="02020603050405020304" pitchFamily="18" charset="0"/>
              </a:rPr>
              <a:t>When evaluating any resource, consider: </a:t>
            </a:r>
          </a:p>
          <a:p>
            <a:r>
              <a:rPr lang="en-US" sz="2800" dirty="0">
                <a:latin typeface="Times New Roman" panose="02020603050405020304" pitchFamily="18" charset="0"/>
                <a:cs typeface="Times New Roman" panose="02020603050405020304" pitchFamily="18" charset="0"/>
              </a:rPr>
              <a:t>Authority </a:t>
            </a:r>
          </a:p>
          <a:p>
            <a:r>
              <a:rPr lang="en-US" sz="2800" dirty="0">
                <a:latin typeface="Times New Roman" panose="02020603050405020304" pitchFamily="18" charset="0"/>
                <a:cs typeface="Times New Roman" panose="02020603050405020304" pitchFamily="18" charset="0"/>
              </a:rPr>
              <a:t>Accuracy </a:t>
            </a:r>
          </a:p>
          <a:p>
            <a:r>
              <a:rPr lang="en-US" sz="2800" dirty="0">
                <a:latin typeface="Times New Roman" panose="02020603050405020304" pitchFamily="18" charset="0"/>
                <a:cs typeface="Times New Roman" panose="02020603050405020304" pitchFamily="18" charset="0"/>
              </a:rPr>
              <a:t>Objectivity </a:t>
            </a:r>
          </a:p>
          <a:p>
            <a:r>
              <a:rPr lang="en-US" sz="2800" dirty="0">
                <a:latin typeface="Times New Roman" panose="02020603050405020304" pitchFamily="18" charset="0"/>
                <a:cs typeface="Times New Roman" panose="02020603050405020304" pitchFamily="18" charset="0"/>
              </a:rPr>
              <a:t>Currency </a:t>
            </a:r>
          </a:p>
          <a:p>
            <a:r>
              <a:rPr lang="en-US" sz="2800" dirty="0">
                <a:latin typeface="Times New Roman" panose="02020603050405020304" pitchFamily="18" charset="0"/>
                <a:cs typeface="Times New Roman" panose="02020603050405020304" pitchFamily="18" charset="0"/>
              </a:rPr>
              <a:t>Coverage</a:t>
            </a:r>
          </a:p>
        </p:txBody>
      </p:sp>
      <p:pic>
        <p:nvPicPr>
          <p:cNvPr id="4" name="Picture 3" descr="C:\Users\Nur Ahammad\Desktop\118-512.png"/>
          <p:cNvPicPr>
            <a:picLocks noChangeAspect="1" noChangeArrowheads="1"/>
          </p:cNvPicPr>
          <p:nvPr/>
        </p:nvPicPr>
        <p:blipFill>
          <a:blip r:embed="rId2"/>
          <a:srcRect/>
          <a:stretch>
            <a:fillRect/>
          </a:stretch>
        </p:blipFill>
        <p:spPr bwMode="auto">
          <a:xfrm>
            <a:off x="7434330" y="3259428"/>
            <a:ext cx="2438400" cy="2057400"/>
          </a:xfrm>
          <a:prstGeom prst="rect">
            <a:avLst/>
          </a:prstGeom>
          <a:noFill/>
        </p:spPr>
      </p:pic>
    </p:spTree>
    <p:extLst>
      <p:ext uri="{BB962C8B-B14F-4D97-AF65-F5344CB8AC3E}">
        <p14:creationId xmlns:p14="http://schemas.microsoft.com/office/powerpoint/2010/main" val="723905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6372" y="853225"/>
            <a:ext cx="9298545" cy="4647426"/>
          </a:xfrm>
          <a:prstGeom prst="rect">
            <a:avLst/>
          </a:prstGeom>
        </p:spPr>
        <p:txBody>
          <a:bodyPr wrap="square">
            <a:spAutoFit/>
          </a:bodyPr>
          <a:lstStyle/>
          <a:p>
            <a:pPr algn="ctr"/>
            <a:r>
              <a:rPr lang="en-US" sz="4000" dirty="0">
                <a:solidFill>
                  <a:schemeClr val="bg1">
                    <a:lumMod val="85000"/>
                  </a:schemeClr>
                </a:solidFill>
                <a:latin typeface="Times New Roman" panose="02020603050405020304" pitchFamily="18" charset="0"/>
                <a:cs typeface="Times New Roman" panose="02020603050405020304" pitchFamily="18" charset="0"/>
              </a:rPr>
              <a:t>Evaluating Sources</a:t>
            </a:r>
          </a:p>
          <a:p>
            <a:endParaRPr lang="en-US" sz="4000" dirty="0">
              <a:latin typeface="Forte" pitchFamily="66" charset="0"/>
            </a:endParaRPr>
          </a:p>
          <a:p>
            <a:r>
              <a:rPr lang="en-US" sz="2400" b="1" dirty="0">
                <a:solidFill>
                  <a:schemeClr val="bg1">
                    <a:lumMod val="85000"/>
                  </a:schemeClr>
                </a:solidFill>
                <a:latin typeface="Times New Roman" panose="02020603050405020304" pitchFamily="18" charset="0"/>
                <a:cs typeface="Times New Roman" panose="02020603050405020304" pitchFamily="18" charset="0"/>
              </a:rPr>
              <a:t> Authority</a:t>
            </a:r>
          </a:p>
          <a:p>
            <a:pPr lvl="1"/>
            <a:r>
              <a:rPr lang="en-US" sz="2400" dirty="0">
                <a:latin typeface="Times New Roman" panose="02020603050405020304" pitchFamily="18" charset="0"/>
                <a:cs typeface="Times New Roman" panose="02020603050405020304" pitchFamily="18" charset="0"/>
              </a:rPr>
              <a:t>O Is there an author? Is the page signed?</a:t>
            </a:r>
          </a:p>
          <a:p>
            <a:pPr lvl="1"/>
            <a:r>
              <a:rPr lang="en-US" sz="2400" dirty="0">
                <a:latin typeface="Times New Roman" panose="02020603050405020304" pitchFamily="18" charset="0"/>
                <a:cs typeface="Times New Roman" panose="02020603050405020304" pitchFamily="18" charset="0"/>
              </a:rPr>
              <a:t>O Is the author qualified? An expert?</a:t>
            </a:r>
          </a:p>
          <a:p>
            <a:pPr lvl="1"/>
            <a:r>
              <a:rPr lang="en-US" sz="2400" dirty="0">
                <a:latin typeface="Times New Roman" panose="02020603050405020304" pitchFamily="18" charset="0"/>
                <a:cs typeface="Times New Roman" panose="02020603050405020304" pitchFamily="18" charset="0"/>
              </a:rPr>
              <a:t>O Who is the sponsor?</a:t>
            </a:r>
          </a:p>
          <a:p>
            <a:pPr lvl="1"/>
            <a:r>
              <a:rPr lang="en-US" sz="2400" dirty="0">
                <a:latin typeface="Times New Roman" panose="02020603050405020304" pitchFamily="18" charset="0"/>
                <a:cs typeface="Times New Roman" panose="02020603050405020304" pitchFamily="18" charset="0"/>
              </a:rPr>
              <a:t>O Is the sponsor of the page reputable? How reputable? </a:t>
            </a:r>
          </a:p>
          <a:p>
            <a:pPr lvl="1"/>
            <a:r>
              <a:rPr lang="en-US" sz="2400" dirty="0">
                <a:latin typeface="Times New Roman" panose="02020603050405020304" pitchFamily="18" charset="0"/>
                <a:cs typeface="Times New Roman" panose="02020603050405020304" pitchFamily="18" charset="0"/>
              </a:rPr>
              <a:t>O Is the sponsor of the page reputable? How reputable?</a:t>
            </a:r>
          </a:p>
          <a:p>
            <a:pPr lvl="1"/>
            <a:r>
              <a:rPr lang="en-US" sz="2400" dirty="0">
                <a:latin typeface="Times New Roman" panose="02020603050405020304" pitchFamily="18" charset="0"/>
                <a:cs typeface="Times New Roman" panose="02020603050405020304" pitchFamily="18" charset="0"/>
              </a:rPr>
              <a:t>O Is there a link to information about the author or the sponsor?</a:t>
            </a:r>
          </a:p>
          <a:p>
            <a:pPr lvl="1"/>
            <a:r>
              <a:rPr lang="en-US" sz="2400" dirty="0">
                <a:latin typeface="Times New Roman" panose="02020603050405020304" pitchFamily="18" charset="0"/>
                <a:cs typeface="Times New Roman" panose="02020603050405020304" pitchFamily="18" charset="0"/>
              </a:rPr>
              <a:t>O If the page includes neither a signature nor indicates a  sponsor, is there any other way to determine its origin?</a:t>
            </a:r>
          </a:p>
        </p:txBody>
      </p:sp>
    </p:spTree>
    <p:extLst>
      <p:ext uri="{BB962C8B-B14F-4D97-AF65-F5344CB8AC3E}">
        <p14:creationId xmlns:p14="http://schemas.microsoft.com/office/powerpoint/2010/main" val="399392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617" y="762001"/>
            <a:ext cx="8512935" cy="4770537"/>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pPr algn="ctr"/>
            <a:endParaRPr lang="en-US" sz="4000" b="1" dirty="0">
              <a:solidFill>
                <a:schemeClr val="bg1">
                  <a:lumMod val="85000"/>
                </a:schemeClr>
              </a:solidFill>
              <a:latin typeface="Times New Roman" panose="02020603050405020304" pitchFamily="18" charset="0"/>
              <a:cs typeface="Times New Roman" panose="02020603050405020304" pitchFamily="18" charset="0"/>
            </a:endParaRPr>
          </a:p>
          <a:p>
            <a:r>
              <a:rPr lang="en-US" sz="2800" b="1" dirty="0">
                <a:solidFill>
                  <a:schemeClr val="bg1">
                    <a:lumMod val="85000"/>
                  </a:schemeClr>
                </a:solidFill>
                <a:latin typeface="Times New Roman" panose="02020603050405020304" pitchFamily="18" charset="0"/>
                <a:cs typeface="Times New Roman" panose="02020603050405020304" pitchFamily="18" charset="0"/>
              </a:rPr>
              <a:t>O Authority</a:t>
            </a:r>
          </a:p>
          <a:p>
            <a:endParaRPr lang="en-US" sz="2800" dirty="0">
              <a:solidFill>
                <a:schemeClr val="bg1">
                  <a:lumMod val="85000"/>
                </a:schemeClr>
              </a:solidFill>
              <a:latin typeface="Times New Roman" panose="02020603050405020304" pitchFamily="18" charset="0"/>
              <a:cs typeface="Times New Roman" panose="02020603050405020304" pitchFamily="18" charset="0"/>
            </a:endParaRPr>
          </a:p>
          <a:p>
            <a:pPr lvl="1"/>
            <a:r>
              <a:rPr lang="en-US" dirty="0">
                <a:solidFill>
                  <a:srgbClr val="FFFF00"/>
                </a:solidFill>
                <a:latin typeface="Times New Roman" panose="02020603050405020304" pitchFamily="18" charset="0"/>
                <a:cs typeface="Times New Roman" panose="02020603050405020304" pitchFamily="18" charset="0"/>
              </a:rPr>
              <a:t>• </a:t>
            </a:r>
            <a:r>
              <a:rPr lang="en-US" sz="2800" dirty="0">
                <a:solidFill>
                  <a:srgbClr val="FFFF00"/>
                </a:solidFill>
                <a:latin typeface="Times New Roman" panose="02020603050405020304" pitchFamily="18" charset="0"/>
                <a:cs typeface="Times New Roman" panose="02020603050405020304" pitchFamily="18" charset="0"/>
              </a:rPr>
              <a:t>Rationale</a:t>
            </a:r>
          </a:p>
          <a:p>
            <a:pPr lvl="1"/>
            <a:r>
              <a:rPr lang="en-US" sz="2800" dirty="0">
                <a:latin typeface="Times New Roman" panose="02020603050405020304" pitchFamily="18" charset="0"/>
                <a:cs typeface="Times New Roman" panose="02020603050405020304" pitchFamily="18" charset="0"/>
              </a:rPr>
              <a:t>–Anyone can publish anything on the web. </a:t>
            </a:r>
          </a:p>
          <a:p>
            <a:pPr lvl="1"/>
            <a:r>
              <a:rPr lang="en-US" sz="2800" dirty="0">
                <a:latin typeface="Times New Roman" panose="02020603050405020304" pitchFamily="18" charset="0"/>
                <a:cs typeface="Times New Roman" panose="02020603050405020304" pitchFamily="18" charset="0"/>
              </a:rPr>
              <a:t>–It is often hard to determine a web page's authorship.</a:t>
            </a:r>
          </a:p>
          <a:p>
            <a:pPr lvl="1"/>
            <a:r>
              <a:rPr lang="en-US" sz="2800" dirty="0">
                <a:latin typeface="Times New Roman" panose="02020603050405020304" pitchFamily="18" charset="0"/>
                <a:cs typeface="Times New Roman" panose="02020603050405020304" pitchFamily="18" charset="0"/>
              </a:rPr>
              <a:t>–Even if a page is signed, qualifications are not usually provided.</a:t>
            </a:r>
          </a:p>
          <a:p>
            <a:pPr lvl="1"/>
            <a:r>
              <a:rPr lang="en-US" sz="2800" dirty="0">
                <a:latin typeface="Times New Roman" panose="02020603050405020304" pitchFamily="18" charset="0"/>
                <a:cs typeface="Times New Roman" panose="02020603050405020304" pitchFamily="18" charset="0"/>
              </a:rPr>
              <a:t>–Sponsorship is not always indicated.</a:t>
            </a:r>
          </a:p>
        </p:txBody>
      </p:sp>
    </p:spTree>
    <p:extLst>
      <p:ext uri="{BB962C8B-B14F-4D97-AF65-F5344CB8AC3E}">
        <p14:creationId xmlns:p14="http://schemas.microsoft.com/office/powerpoint/2010/main" val="4068382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9251" y="685801"/>
            <a:ext cx="9169757" cy="4647426"/>
          </a:xfrm>
          <a:prstGeom prst="rect">
            <a:avLst/>
          </a:prstGeom>
        </p:spPr>
        <p:txBody>
          <a:bodyPr wrap="square">
            <a:spAutoFit/>
          </a:bodyPr>
          <a:lstStyle/>
          <a:p>
            <a:pPr algn="ctr"/>
            <a:r>
              <a:rPr lang="en-US" sz="4000" b="1" dirty="0">
                <a:solidFill>
                  <a:schemeClr val="bg1">
                    <a:lumMod val="85000"/>
                  </a:schemeClr>
                </a:solidFill>
                <a:latin typeface="Times New Roman" panose="02020603050405020304" pitchFamily="18" charset="0"/>
                <a:cs typeface="Times New Roman" panose="02020603050405020304" pitchFamily="18" charset="0"/>
              </a:rPr>
              <a:t>Evaluating Sources</a:t>
            </a:r>
          </a:p>
          <a:p>
            <a:pPr algn="ctr"/>
            <a:endParaRPr lang="en-US" sz="4000" dirty="0">
              <a:solidFill>
                <a:schemeClr val="bg1">
                  <a:lumMod val="85000"/>
                </a:schemeClr>
              </a:solidFill>
              <a:latin typeface="Times New Roman" panose="02020603050405020304" pitchFamily="18" charset="0"/>
              <a:cs typeface="Times New Roman" panose="02020603050405020304" pitchFamily="18" charset="0"/>
            </a:endParaRPr>
          </a:p>
          <a:p>
            <a:r>
              <a:rPr lang="en-US" sz="2400" dirty="0">
                <a:solidFill>
                  <a:schemeClr val="bg1">
                    <a:lumMod val="85000"/>
                  </a:schemeClr>
                </a:solidFill>
                <a:latin typeface="Times New Roman" panose="02020603050405020304" pitchFamily="18" charset="0"/>
                <a:cs typeface="Times New Roman" panose="02020603050405020304" pitchFamily="18" charset="0"/>
              </a:rPr>
              <a:t>O Accuracy</a:t>
            </a:r>
          </a:p>
          <a:p>
            <a:pPr lvl="1"/>
            <a:r>
              <a:rPr lang="en-US" sz="2400" dirty="0">
                <a:latin typeface="Times New Roman" panose="02020603050405020304" pitchFamily="18" charset="0"/>
                <a:cs typeface="Times New Roman" panose="02020603050405020304" pitchFamily="18" charset="0"/>
              </a:rPr>
              <a:t>O Is the information reliable and error-free?</a:t>
            </a:r>
          </a:p>
          <a:p>
            <a:pPr lvl="1"/>
            <a:r>
              <a:rPr lang="en-US" sz="2400" dirty="0">
                <a:latin typeface="Times New Roman" panose="02020603050405020304" pitchFamily="18" charset="0"/>
                <a:cs typeface="Times New Roman" panose="02020603050405020304" pitchFamily="18" charset="0"/>
              </a:rPr>
              <a:t>O Is there an editor or someone who verifies/checks the information?</a:t>
            </a:r>
          </a:p>
          <a:p>
            <a:endParaRPr lang="en-US" sz="2400" dirty="0">
              <a:latin typeface="Times New Roman" panose="02020603050405020304" pitchFamily="18" charset="0"/>
              <a:cs typeface="Times New Roman" panose="02020603050405020304" pitchFamily="18" charset="0"/>
            </a:endParaRPr>
          </a:p>
          <a:p>
            <a:r>
              <a:rPr lang="en-US" sz="2400" dirty="0">
                <a:solidFill>
                  <a:schemeClr val="bg1">
                    <a:lumMod val="85000"/>
                  </a:schemeClr>
                </a:solidFill>
                <a:latin typeface="Times New Roman" panose="02020603050405020304" pitchFamily="18" charset="0"/>
                <a:cs typeface="Times New Roman" panose="02020603050405020304" pitchFamily="18" charset="0"/>
              </a:rPr>
              <a:t>• Rationale</a:t>
            </a:r>
          </a:p>
          <a:p>
            <a:r>
              <a:rPr lang="en-US" sz="2400" dirty="0">
                <a:latin typeface="Times New Roman" panose="02020603050405020304" pitchFamily="18" charset="0"/>
                <a:cs typeface="Times New Roman" panose="02020603050405020304" pitchFamily="18" charset="0"/>
              </a:rPr>
              <a:t>–Unlike traditional print resources, web resources rarely have editors or fact-checkers.</a:t>
            </a:r>
          </a:p>
          <a:p>
            <a:r>
              <a:rPr lang="en-US" sz="2400" dirty="0">
                <a:latin typeface="Times New Roman" panose="02020603050405020304" pitchFamily="18" charset="0"/>
                <a:cs typeface="Times New Roman" panose="02020603050405020304" pitchFamily="18" charset="0"/>
              </a:rPr>
              <a:t>–Currently, no web standards exist to ensure accuracy.</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514978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422</TotalTime>
  <Words>2122</Words>
  <Application>Microsoft Office PowerPoint</Application>
  <PresentationFormat>Widescreen</PresentationFormat>
  <Paragraphs>361</Paragraphs>
  <Slides>49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Arial</vt:lpstr>
      <vt:lpstr>Calibri</vt:lpstr>
      <vt:lpstr>Forte</vt:lpstr>
      <vt:lpstr>Times New Roman</vt:lpstr>
      <vt:lpstr>Trebuchet MS</vt:lpstr>
      <vt:lpstr>Verdana</vt:lpstr>
      <vt:lpstr>Berlin</vt:lpstr>
      <vt:lpstr>PowerPoint Presentation</vt:lpstr>
      <vt:lpstr>Research &amp; Search</vt:lpstr>
      <vt:lpstr>Presentation Content</vt:lpstr>
      <vt:lpstr>PowerPoint Presentation</vt:lpstr>
      <vt:lpstr>PowerPoint Presentation</vt:lpstr>
      <vt:lpstr>Evaluating 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Expand your vocabulary</vt:lpstr>
      <vt:lpstr>Expand your vocabulary</vt:lpstr>
      <vt:lpstr>Keyword Mind-Map View</vt:lpstr>
      <vt:lpstr>Keyword List View</vt:lpstr>
      <vt:lpstr>Keywords to Search terms </vt:lpstr>
      <vt:lpstr>Search Queries</vt:lpstr>
      <vt:lpstr>Better Results!</vt:lpstr>
      <vt:lpstr>PowerPoint Presentation</vt:lpstr>
      <vt:lpstr>Search Techniques </vt:lpstr>
      <vt:lpstr>PowerPoint Presentation</vt:lpstr>
      <vt:lpstr>PowerPoint Presentation</vt:lpstr>
      <vt:lpstr>Boolean Search</vt:lpstr>
      <vt:lpstr>Truncation/Wildcards/Phrase</vt:lpstr>
      <vt:lpstr>Truncation</vt:lpstr>
      <vt:lpstr>Truncation</vt:lpstr>
      <vt:lpstr>Wildcards</vt:lpstr>
      <vt:lpstr>Fuzzy Searching</vt:lpstr>
      <vt:lpstr>Phrase Searching</vt:lpstr>
      <vt:lpstr>Last Words </vt:lpstr>
      <vt:lpstr>PowerPoint Presentation</vt:lpstr>
      <vt:lpstr>PowerPoint Presentation</vt:lpstr>
      <vt:lpstr>Library Website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with Searching</dc:title>
  <dc:creator>Administrator</dc:creator>
  <cp:lastModifiedBy>Zihadur Rahman</cp:lastModifiedBy>
  <cp:revision>28</cp:revision>
  <dcterms:created xsi:type="dcterms:W3CDTF">2018-11-19T07:00:37Z</dcterms:created>
  <dcterms:modified xsi:type="dcterms:W3CDTF">2025-05-05T09:45:56Z</dcterms:modified>
</cp:coreProperties>
</file>